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4"/>
  </p:notesMasterIdLst>
  <p:handoutMasterIdLst>
    <p:handoutMasterId r:id="rId45"/>
  </p:handoutMasterIdLst>
  <p:sldIdLst>
    <p:sldId id="684" r:id="rId2"/>
    <p:sldId id="520" r:id="rId3"/>
    <p:sldId id="521" r:id="rId4"/>
    <p:sldId id="522" r:id="rId5"/>
    <p:sldId id="882" r:id="rId6"/>
    <p:sldId id="523" r:id="rId7"/>
    <p:sldId id="847" r:id="rId8"/>
    <p:sldId id="524" r:id="rId9"/>
    <p:sldId id="526" r:id="rId10"/>
    <p:sldId id="527" r:id="rId11"/>
    <p:sldId id="528" r:id="rId12"/>
    <p:sldId id="853" r:id="rId13"/>
    <p:sldId id="943" r:id="rId14"/>
    <p:sldId id="942" r:id="rId15"/>
    <p:sldId id="941" r:id="rId16"/>
    <p:sldId id="940" r:id="rId17"/>
    <p:sldId id="944" r:id="rId18"/>
    <p:sldId id="800" r:id="rId19"/>
    <p:sldId id="883" r:id="rId20"/>
    <p:sldId id="945" r:id="rId21"/>
    <p:sldId id="946" r:id="rId22"/>
    <p:sldId id="948" r:id="rId23"/>
    <p:sldId id="947" r:id="rId24"/>
    <p:sldId id="949" r:id="rId25"/>
    <p:sldId id="562" r:id="rId26"/>
    <p:sldId id="563" r:id="rId27"/>
    <p:sldId id="564" r:id="rId28"/>
    <p:sldId id="873" r:id="rId29"/>
    <p:sldId id="567" r:id="rId30"/>
    <p:sldId id="568" r:id="rId31"/>
    <p:sldId id="569" r:id="rId32"/>
    <p:sldId id="683" r:id="rId33"/>
    <p:sldId id="573" r:id="rId34"/>
    <p:sldId id="574" r:id="rId35"/>
    <p:sldId id="575" r:id="rId36"/>
    <p:sldId id="576" r:id="rId37"/>
    <p:sldId id="711" r:id="rId38"/>
    <p:sldId id="643" r:id="rId39"/>
    <p:sldId id="934" r:id="rId40"/>
    <p:sldId id="935" r:id="rId41"/>
    <p:sldId id="881" r:id="rId42"/>
    <p:sldId id="581" r:id="rId43"/>
  </p:sldIdLst>
  <p:sldSz cx="9144000" cy="5143500" type="screen16x9"/>
  <p:notesSz cx="6858000" cy="9144000"/>
  <p:embeddedFontLst>
    <p:embeddedFont>
      <p:font typeface="Calibri" panose="020F0502020204030204" pitchFamily="34" charset="0"/>
      <p:regular r:id="rId46"/>
      <p:bold r:id="rId47"/>
      <p:italic r:id="rId48"/>
      <p:boldItalic r:id="rId49"/>
    </p:embeddedFont>
    <p:embeddedFont>
      <p:font typeface="微软雅黑" panose="020B0503020204020204" pitchFamily="34" charset="-122"/>
      <p:regular r:id="rId50"/>
      <p:bold r:id="rId51"/>
    </p:embeddedFont>
    <p:embeddedFont>
      <p:font typeface="楷体" panose="02010609060101010101" pitchFamily="49" charset="-122"/>
      <p:regular r:id="rId52"/>
    </p:embeddedFont>
    <p:embeddedFont>
      <p:font typeface="汉语拼音" panose="000B0604020202020204" pitchFamily="34" charset="0"/>
      <p:regular r:id="rId53"/>
    </p:embeddedFont>
    <p:embeddedFont>
      <p:font typeface="黑体" panose="02010609060101010101" pitchFamily="49" charset="-122"/>
      <p:regular r:id="rId54"/>
    </p:embeddedFont>
    <p:embeddedFont>
      <p:font typeface="Impact" panose="020B0806030902050204" pitchFamily="34" charset="0"/>
      <p:regular r:id="rId55"/>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72" autoAdjust="0"/>
    <p:restoredTop sz="95062" autoAdjust="0"/>
  </p:normalViewPr>
  <p:slideViewPr>
    <p:cSldViewPr>
      <p:cViewPr varScale="1">
        <p:scale>
          <a:sx n="113" d="100"/>
          <a:sy n="113" d="100"/>
        </p:scale>
        <p:origin x="-480" y="-102"/>
      </p:cViewPr>
      <p:guideLst>
        <p:guide orient="horz" pos="1620"/>
        <p:guide pos="2858"/>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B31B045-A151-461F-9438-7883A931372D}" type="slidenum">
              <a:rPr lang="zh-CN" altLang="en-US"/>
              <a:pPr>
                <a:defRPr/>
              </a:pPr>
              <a:t>‹#›</a:t>
            </a:fld>
            <a:endParaRPr lang="zh-CN" altLang="en-US"/>
          </a:p>
        </p:txBody>
      </p:sp>
    </p:spTree>
    <p:extLst>
      <p:ext uri="{BB962C8B-B14F-4D97-AF65-F5344CB8AC3E}">
        <p14:creationId xmlns:p14="http://schemas.microsoft.com/office/powerpoint/2010/main" val="22468256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2AEBE3A3-958A-4F77-AF37-7B88B6C68C2D}" type="slidenum">
              <a:rPr lang="zh-CN" altLang="en-US"/>
              <a:pPr>
                <a:defRPr/>
              </a:pPr>
              <a:t>‹#›</a:t>
            </a:fld>
            <a:endParaRPr lang="zh-CN" altLang="en-US"/>
          </a:p>
        </p:txBody>
      </p:sp>
    </p:spTree>
    <p:extLst>
      <p:ext uri="{BB962C8B-B14F-4D97-AF65-F5344CB8AC3E}">
        <p14:creationId xmlns:p14="http://schemas.microsoft.com/office/powerpoint/2010/main" val="33967840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4275"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542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buFontTx/>
              <a:buNone/>
            </a:pPr>
            <a:fld id="{42BCDDA4-229C-4754-81CE-4A7D21457A4B}" type="slidenum">
              <a:rPr lang="zh-CN" altLang="en-US" smtClean="0">
                <a:latin typeface="Arial" pitchFamily="34" charset="0"/>
              </a:rPr>
              <a:pPr eaLnBrk="1" hangingPunct="1">
                <a:spcBef>
                  <a:spcPct val="0"/>
                </a:spcBef>
                <a:buFontTx/>
                <a:buNone/>
              </a:pPr>
              <a:t>4</a:t>
            </a:fld>
            <a:endParaRPr lang="zh-CN"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55299"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spcBef>
                <a:spcPct val="0"/>
              </a:spcBef>
            </a:pPr>
            <a:endParaRPr lang="zh-CN" altLang="en-US"/>
          </a:p>
        </p:txBody>
      </p:sp>
      <p:sp>
        <p:nvSpPr>
          <p:cNvPr id="55300"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5301"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5302" name="灯片编号占位符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buFontTx/>
              <a:buNone/>
            </a:pPr>
            <a:fld id="{63FF6309-5E6F-4413-89DE-FB5A879AF858}" type="slidenum">
              <a:rPr lang="zh-CN" altLang="en-US" smtClean="0">
                <a:latin typeface="Arial" pitchFamily="34" charset="0"/>
              </a:rPr>
              <a:pPr eaLnBrk="1" hangingPunct="1">
                <a:spcBef>
                  <a:spcPct val="0"/>
                </a:spcBef>
                <a:buFontTx/>
                <a:buNone/>
              </a:pPr>
              <a:t>12</a:t>
            </a:fld>
            <a:endParaRPr lang="zh-CN" alt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spcBef>
                <a:spcPct val="0"/>
              </a:spcBef>
            </a:pPr>
            <a:endParaRPr lang="zh-CN" altLang="en-US"/>
          </a:p>
        </p:txBody>
      </p:sp>
      <p:sp>
        <p:nvSpPr>
          <p:cNvPr id="56324"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6325"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6326" name="灯片编号占位符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buFontTx/>
              <a:buNone/>
            </a:pPr>
            <a:fld id="{B13A7B7C-B5E2-4B15-8F41-3C4C74442AAD}" type="slidenum">
              <a:rPr lang="zh-CN" altLang="en-US" smtClean="0">
                <a:latin typeface="Arial" pitchFamily="34" charset="0"/>
              </a:rPr>
              <a:pPr eaLnBrk="1" hangingPunct="1">
                <a:spcBef>
                  <a:spcPct val="0"/>
                </a:spcBef>
                <a:buFontTx/>
                <a:buNone/>
              </a:pPr>
              <a:t>13</a:t>
            </a:fld>
            <a:endParaRPr lang="zh-CN" alt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spcBef>
                <a:spcPct val="0"/>
              </a:spcBef>
            </a:pPr>
            <a:endParaRPr lang="zh-CN" altLang="en-US"/>
          </a:p>
        </p:txBody>
      </p:sp>
      <p:sp>
        <p:nvSpPr>
          <p:cNvPr id="57348"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7349"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57350" name="灯片编号占位符 5"/>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buFontTx/>
              <a:buNone/>
            </a:pPr>
            <a:fld id="{C699BCA9-FB90-48E4-A954-ACB1D509C66D}" type="slidenum">
              <a:rPr lang="zh-CN" altLang="en-US" smtClean="0">
                <a:latin typeface="Arial" pitchFamily="34" charset="0"/>
              </a:rPr>
              <a:pPr eaLnBrk="1" hangingPunct="1">
                <a:spcBef>
                  <a:spcPct val="0"/>
                </a:spcBef>
                <a:buFontTx/>
                <a:buNone/>
              </a:pPr>
              <a:t>14</a:t>
            </a:fld>
            <a:endParaRPr lang="zh-CN" alt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42047"/>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9239494"/>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971604"/>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032776"/>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0749792"/>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479584"/>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108223"/>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559754"/>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014935"/>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900560"/>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26919"/>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383823"/>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576023"/>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9618518"/>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997751"/>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2304458"/>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793117"/>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527097"/>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1913985"/>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774397"/>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3297994"/>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452565"/>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678547"/>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623060"/>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950097"/>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956669"/>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0129659"/>
      </p:ext>
    </p:extLst>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958312"/>
      </p:ext>
    </p:extLst>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654292"/>
      </p:ext>
    </p:extLst>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112406"/>
      </p:ext>
    </p:extLst>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1205785"/>
      </p:ext>
    </p:extLst>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821040"/>
      </p:ext>
    </p:extLst>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8132577"/>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7285474"/>
      </p:ext>
    </p:extLst>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233589"/>
      </p:ext>
    </p:extLst>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4535349"/>
      </p:ext>
    </p:extLst>
  </p:cSld>
  <p:clrMapOvr>
    <a:masterClrMapping/>
  </p:clrMapOvr>
  <p:transition spd="slow">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985877"/>
      </p:ext>
    </p:extLst>
  </p:cSld>
  <p:clrMapOvr>
    <a:masterClrMapping/>
  </p:clrMapOvr>
  <p:transition spd="slow">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0171432"/>
      </p:ext>
    </p:extLst>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569400"/>
      </p:ext>
    </p:extLst>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688768"/>
      </p:ext>
    </p:extLst>
  </p:cSld>
  <p:clrMapOvr>
    <a:masterClrMapping/>
  </p:clrMapOvr>
  <p:transition spd="slow">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294106"/>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6158697"/>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967239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57609570"/>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349557"/>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120602"/>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a:spLocks noChangeArrowheads="1"/>
          </p:cNvSpPr>
          <p:nvPr/>
        </p:nvSpPr>
        <p:spPr bwMode="auto">
          <a:xfrm>
            <a:off x="6481354" y="69850"/>
            <a:ext cx="125899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Tx/>
              <a:buNone/>
              <a:defRPr/>
            </a:pPr>
            <a:r>
              <a:rPr kumimoji="1" lang="en-US" altLang="zh-CN" sz="2800" b="1" dirty="0" smtClean="0">
                <a:solidFill>
                  <a:srgbClr val="A11111"/>
                </a:solidFill>
                <a:latin typeface="宋体" pitchFamily="2" charset="-122"/>
              </a:rPr>
              <a:t>20</a:t>
            </a:r>
            <a:r>
              <a:rPr kumimoji="1" lang="zh-CN" altLang="en-US" sz="2800" b="1" baseline="30000" dirty="0" smtClean="0">
                <a:solidFill>
                  <a:srgbClr val="A11111"/>
                </a:solidFill>
                <a:latin typeface="宋体" pitchFamily="2" charset="-122"/>
              </a:rPr>
              <a:t>*</a:t>
            </a:r>
            <a:r>
              <a:rPr kumimoji="1" lang="en-US" altLang="zh-CN" sz="2800" b="1" dirty="0" smtClean="0">
                <a:solidFill>
                  <a:srgbClr val="A11111"/>
                </a:solidFill>
                <a:latin typeface="宋体" pitchFamily="2" charset="-122"/>
              </a:rPr>
              <a:t> </a:t>
            </a:r>
            <a:r>
              <a:rPr kumimoji="1" lang="zh-CN" altLang="en-US" sz="2400" b="1" dirty="0">
                <a:solidFill>
                  <a:srgbClr val="A11111"/>
                </a:solidFill>
                <a:latin typeface="宋体" pitchFamily="2" charset="-122"/>
              </a:rPr>
              <a:t>蝉</a:t>
            </a:r>
            <a:r>
              <a:rPr kumimoji="1" lang="en-US" altLang="zh-CN" sz="2400" b="1" dirty="0">
                <a:solidFill>
                  <a:srgbClr val="A11111"/>
                </a:solidFill>
                <a:latin typeface="宋体" pitchFamily="2" charset="-122"/>
              </a:rPr>
              <a:t>/</a:t>
            </a:r>
          </a:p>
        </p:txBody>
      </p:sp>
      <p:pic>
        <p:nvPicPr>
          <p:cNvPr id="2" name="Picture 2" descr="https://timgsa.baidu.com/timg?image&amp;quality=80&amp;size=b9999_10000&amp;sec=1556086808139&amp;di=bc84bcb883acec16d7b1b3dbd152c06c&amp;imgtype=0&amp;src=http%3A%2F%2Fimg.zcool.cn%2Fcommunity%2F014a7c57d276780000018c1be6b243.jpg"/>
          <p:cNvPicPr>
            <a:picLocks noChangeAspect="1" noChangeArrowheads="1"/>
          </p:cNvPicPr>
          <p:nvPr userDrawn="1"/>
        </p:nvPicPr>
        <p:blipFill>
          <a:blip r:embed="rId48" cstate="print">
            <a:extLst>
              <a:ext uri="{BEBA8EAE-BF5A-486C-A8C5-ECC9F3942E4B}">
                <a14:imgProps xmlns:a14="http://schemas.microsoft.com/office/drawing/2010/main">
                  <a14:imgLayer r:embed="rId49">
                    <a14:imgEffect>
                      <a14:backgroundRemoval t="0" b="99333" l="625" r="99375"/>
                    </a14:imgEffect>
                  </a14:imgLayer>
                </a14:imgProps>
              </a:ext>
              <a:ext uri="{28A0092B-C50C-407E-A947-70E740481C1C}">
                <a14:useLocalDpi xmlns:a14="http://schemas.microsoft.com/office/drawing/2010/main" val="0"/>
              </a:ext>
            </a:extLst>
          </a:blip>
          <a:srcRect/>
          <a:stretch>
            <a:fillRect/>
          </a:stretch>
        </p:blipFill>
        <p:spPr bwMode="auto">
          <a:xfrm flipH="1">
            <a:off x="8220025" y="3814937"/>
            <a:ext cx="864096" cy="12961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初中七彩课堂图标.png"/>
          <p:cNvPicPr>
            <a:picLocks noChangeAspect="1" noChangeArrowheads="1"/>
          </p:cNvPicPr>
          <p:nvPr userDrawn="1"/>
        </p:nvPicPr>
        <p:blipFill>
          <a:blip r:embed="rId50"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9284" r:id="rId1"/>
    <p:sldLayoutId id="2147489285" r:id="rId2"/>
    <p:sldLayoutId id="2147489286" r:id="rId3"/>
    <p:sldLayoutId id="2147489287" r:id="rId4"/>
    <p:sldLayoutId id="2147489288" r:id="rId5"/>
    <p:sldLayoutId id="2147489289" r:id="rId6"/>
    <p:sldLayoutId id="2147489290" r:id="rId7"/>
    <p:sldLayoutId id="2147489423" r:id="rId8"/>
    <p:sldLayoutId id="2147489291" r:id="rId9"/>
    <p:sldLayoutId id="2147489292" r:id="rId10"/>
    <p:sldLayoutId id="2147489293" r:id="rId11"/>
    <p:sldLayoutId id="2147489294" r:id="rId12"/>
    <p:sldLayoutId id="2147489295" r:id="rId13"/>
    <p:sldLayoutId id="2147489296" r:id="rId14"/>
    <p:sldLayoutId id="2147489297" r:id="rId15"/>
    <p:sldLayoutId id="2147489298" r:id="rId16"/>
    <p:sldLayoutId id="2147489299" r:id="rId17"/>
    <p:sldLayoutId id="2147489300" r:id="rId18"/>
    <p:sldLayoutId id="2147489301" r:id="rId19"/>
    <p:sldLayoutId id="2147489302" r:id="rId20"/>
    <p:sldLayoutId id="2147489303" r:id="rId21"/>
    <p:sldLayoutId id="2147489304" r:id="rId22"/>
    <p:sldLayoutId id="2147489305" r:id="rId23"/>
    <p:sldLayoutId id="2147489306" r:id="rId24"/>
    <p:sldLayoutId id="2147489307" r:id="rId25"/>
    <p:sldLayoutId id="2147489308" r:id="rId26"/>
    <p:sldLayoutId id="2147489309" r:id="rId27"/>
    <p:sldLayoutId id="2147489310" r:id="rId28"/>
    <p:sldLayoutId id="2147489311" r:id="rId29"/>
    <p:sldLayoutId id="2147489312" r:id="rId30"/>
    <p:sldLayoutId id="2147489313" r:id="rId31"/>
    <p:sldLayoutId id="2147489314" r:id="rId32"/>
    <p:sldLayoutId id="2147489315" r:id="rId33"/>
    <p:sldLayoutId id="2147489316" r:id="rId34"/>
    <p:sldLayoutId id="2147489317" r:id="rId35"/>
    <p:sldLayoutId id="2147489318" r:id="rId36"/>
    <p:sldLayoutId id="2147489319" r:id="rId37"/>
    <p:sldLayoutId id="2147489321" r:id="rId38"/>
    <p:sldLayoutId id="2147489322" r:id="rId39"/>
    <p:sldLayoutId id="2147489323" r:id="rId40"/>
    <p:sldLayoutId id="2147489325" r:id="rId41"/>
    <p:sldLayoutId id="2147489326" r:id="rId42"/>
    <p:sldLayoutId id="2147489327" r:id="rId43"/>
    <p:sldLayoutId id="2147489328" r:id="rId44"/>
    <p:sldLayoutId id="2147489329" r:id="rId45"/>
    <p:sldLayoutId id="2147489330" r:id="rId46"/>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slide" Target="slide1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287400" y="627063"/>
            <a:ext cx="85692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zh-CN" sz="2800" dirty="0">
                <a:latin typeface="黑体" panose="02010609060101010101" pitchFamily="49" charset="-122"/>
                <a:ea typeface="黑体" panose="02010609060101010101" pitchFamily="49" charset="-122"/>
              </a:rPr>
              <a:t>蝉</a:t>
            </a:r>
            <a:endParaRPr lang="en-US" altLang="zh-CN" sz="2800" dirty="0">
              <a:latin typeface="黑体" panose="02010609060101010101" pitchFamily="49" charset="-122"/>
              <a:ea typeface="黑体" panose="02010609060101010101" pitchFamily="49" charset="-122"/>
            </a:endParaRPr>
          </a:p>
          <a:p>
            <a:pPr algn="ctr"/>
            <a:r>
              <a:rPr lang="zh-CN" altLang="zh-CN" sz="2800" b="1" dirty="0">
                <a:latin typeface="楷体" panose="02010609060101010101" pitchFamily="49" charset="-122"/>
                <a:ea typeface="楷体" panose="02010609060101010101" pitchFamily="49" charset="-122"/>
              </a:rPr>
              <a:t>垂</a:t>
            </a:r>
            <a:r>
              <a:rPr lang="zh-CN" altLang="en-US" sz="2800" b="1" dirty="0">
                <a:latin typeface="楷体" panose="02010609060101010101" pitchFamily="49" charset="-122"/>
                <a:ea typeface="楷体" panose="02010609060101010101" pitchFamily="49" charset="-122"/>
              </a:rPr>
              <a:t>緌</a:t>
            </a:r>
            <a:r>
              <a:rPr lang="zh-CN" altLang="zh-CN" sz="2800" b="1" dirty="0">
                <a:latin typeface="楷体" panose="02010609060101010101" pitchFamily="49" charset="-122"/>
                <a:ea typeface="楷体" panose="02010609060101010101" pitchFamily="49" charset="-122"/>
              </a:rPr>
              <a:t>饮清露</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流响出疏桐。</a:t>
            </a:r>
            <a:endParaRPr lang="en-US" altLang="zh-CN" sz="2800" b="1" dirty="0">
              <a:latin typeface="楷体" panose="02010609060101010101" pitchFamily="49" charset="-122"/>
              <a:ea typeface="楷体" panose="02010609060101010101" pitchFamily="49" charset="-122"/>
            </a:endParaRPr>
          </a:p>
          <a:p>
            <a:pPr algn="ctr"/>
            <a:r>
              <a:rPr lang="zh-CN" altLang="zh-CN" sz="2800" b="1" dirty="0">
                <a:latin typeface="楷体" panose="02010609060101010101" pitchFamily="49" charset="-122"/>
                <a:ea typeface="楷体" panose="02010609060101010101" pitchFamily="49" charset="-122"/>
              </a:rPr>
              <a:t>居高声自远</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非是藉秋风。</a:t>
            </a:r>
            <a:endParaRPr lang="en-US" altLang="zh-CN" sz="2800" b="1" dirty="0">
              <a:latin typeface="楷体" pitchFamily="49" charset="-122"/>
              <a:ea typeface="楷体" pitchFamily="49" charset="-122"/>
            </a:endParaRPr>
          </a:p>
          <a:p>
            <a:endParaRPr lang="en-US" altLang="zh-CN" sz="2800" b="1" dirty="0">
              <a:latin typeface="楷体" pitchFamily="49" charset="-122"/>
              <a:ea typeface="楷体" pitchFamily="49" charset="-122"/>
            </a:endParaRPr>
          </a:p>
          <a:p>
            <a:r>
              <a:rPr lang="en-US" altLang="zh-CN" sz="2800" b="1" dirty="0">
                <a:latin typeface="楷体" pitchFamily="49" charset="-122"/>
                <a:ea typeface="楷体" pitchFamily="49" charset="-122"/>
              </a:rPr>
              <a:t>  </a:t>
            </a:r>
            <a:r>
              <a:rPr lang="zh-CN" altLang="zh-CN" sz="2800" b="1" dirty="0">
                <a:latin typeface="宋体" panose="02010600030101010101" pitchFamily="2" charset="-122"/>
              </a:rPr>
              <a:t>这是唐朝诗人虞世南写的一首题为《蝉》的诗。蝉是我们较为熟悉的昆虫</a:t>
            </a:r>
            <a:r>
              <a:rPr lang="zh-CN" altLang="en-US" sz="2800" b="1" dirty="0">
                <a:latin typeface="宋体" panose="02010600030101010101" pitchFamily="2" charset="-122"/>
              </a:rPr>
              <a:t>，</a:t>
            </a:r>
            <a:r>
              <a:rPr lang="zh-CN" altLang="zh-CN" sz="2800" b="1" dirty="0">
                <a:latin typeface="宋体" panose="02010600030101010101" pitchFamily="2" charset="-122"/>
              </a:rPr>
              <a:t>但我们对它的生活习性可能并不了解。今天</a:t>
            </a:r>
            <a:r>
              <a:rPr lang="zh-CN" altLang="en-US" sz="2800" b="1" dirty="0">
                <a:latin typeface="宋体" panose="02010600030101010101" pitchFamily="2" charset="-122"/>
              </a:rPr>
              <a:t>，</a:t>
            </a:r>
            <a:r>
              <a:rPr lang="zh-CN" altLang="zh-CN" sz="2800" b="1" dirty="0">
                <a:latin typeface="宋体" panose="02010600030101010101" pitchFamily="2" charset="-122"/>
              </a:rPr>
              <a:t>我们跟随法国昆虫学家法布尔一起重新认识一下这个小生命吧</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TextBox 1"/>
          <p:cNvSpPr txBox="1">
            <a:spLocks noChangeArrowheads="1"/>
          </p:cNvSpPr>
          <p:nvPr/>
        </p:nvSpPr>
        <p:spPr bwMode="auto">
          <a:xfrm>
            <a:off x="827460" y="1779588"/>
            <a:ext cx="3444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suì</a:t>
            </a:r>
            <a:r>
              <a:rPr lang="en-US" altLang="zh-CN" sz="2800" dirty="0">
                <a:solidFill>
                  <a:srgbClr val="000000"/>
                </a:solidFill>
                <a:latin typeface="汉语拼音" panose="000B0604020202020204" pitchFamily="34" charset="0"/>
                <a:ea typeface="楷体" pitchFamily="49" charset="-122"/>
                <a:cs typeface="汉语拼音" panose="000B0604020202020204" pitchFamily="34" charset="0"/>
              </a:rPr>
              <a:t> </a:t>
            </a:r>
            <a:r>
              <a:rPr lang="zh-CN" altLang="en-US" sz="2800" b="1" dirty="0">
                <a:solidFill>
                  <a:srgbClr val="000000"/>
                </a:solidFill>
                <a:latin typeface="楷体" pitchFamily="49" charset="-122"/>
                <a:ea typeface="楷体" pitchFamily="49" charset="-122"/>
              </a:rPr>
              <a:t>火（    ）</a:t>
            </a:r>
          </a:p>
        </p:txBody>
      </p:sp>
      <p:sp>
        <p:nvSpPr>
          <p:cNvPr id="16391" name="TextBox 3"/>
          <p:cNvSpPr txBox="1">
            <a:spLocks noChangeArrowheads="1"/>
          </p:cNvSpPr>
          <p:nvPr/>
        </p:nvSpPr>
        <p:spPr bwMode="auto">
          <a:xfrm>
            <a:off x="4750172" y="1825065"/>
            <a:ext cx="28071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蝇 </a:t>
            </a:r>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ruì</a:t>
            </a:r>
            <a:r>
              <a:rPr lang="en-US" altLang="zh-CN" sz="2800" b="1" dirty="0">
                <a:solidFill>
                  <a:srgbClr val="00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p>
        </p:txBody>
      </p:sp>
      <p:sp>
        <p:nvSpPr>
          <p:cNvPr id="16392" name="TextBox 4"/>
          <p:cNvSpPr txBox="1">
            <a:spLocks noChangeArrowheads="1"/>
          </p:cNvSpPr>
          <p:nvPr/>
        </p:nvSpPr>
        <p:spPr bwMode="auto">
          <a:xfrm>
            <a:off x="4751760" y="2696602"/>
            <a:ext cx="20601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nà</a:t>
            </a:r>
            <a:r>
              <a:rPr lang="zh-CN" altLang="en-US" sz="2800" b="1" dirty="0">
                <a:solidFill>
                  <a:srgbClr val="00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p>
        </p:txBody>
      </p:sp>
      <p:sp>
        <p:nvSpPr>
          <p:cNvPr id="14" name="TextBox 13"/>
          <p:cNvSpPr txBox="1">
            <a:spLocks noChangeArrowheads="1"/>
          </p:cNvSpPr>
          <p:nvPr/>
        </p:nvSpPr>
        <p:spPr bwMode="auto">
          <a:xfrm>
            <a:off x="2268116" y="177958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燧</a:t>
            </a:r>
          </a:p>
        </p:txBody>
      </p:sp>
      <p:sp>
        <p:nvSpPr>
          <p:cNvPr id="16394" name="TextBox 9"/>
          <p:cNvSpPr txBox="1">
            <a:spLocks noChangeArrowheads="1"/>
          </p:cNvSpPr>
          <p:nvPr/>
        </p:nvSpPr>
        <p:spPr bwMode="auto">
          <a:xfrm>
            <a:off x="900485" y="2643188"/>
            <a:ext cx="317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黑体" pitchFamily="49" charset="-122"/>
                <a:cs typeface="汉语拼音" panose="000B0604020202020204" pitchFamily="34" charset="0"/>
              </a:rPr>
              <a:t>su</a:t>
            </a:r>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ì</a:t>
            </a:r>
            <a:r>
              <a:rPr lang="zh-CN" altLang="en-US" sz="2800" b="1" dirty="0">
                <a:solidFill>
                  <a:srgbClr val="000000"/>
                </a:solidFill>
                <a:latin typeface="楷体" pitchFamily="49" charset="-122"/>
                <a:ea typeface="楷体" pitchFamily="49" charset="-122"/>
              </a:rPr>
              <a:t>（    ）道</a:t>
            </a:r>
          </a:p>
        </p:txBody>
      </p:sp>
      <p:sp>
        <p:nvSpPr>
          <p:cNvPr id="19" name="TextBox 18"/>
          <p:cNvSpPr txBox="1">
            <a:spLocks noChangeArrowheads="1"/>
          </p:cNvSpPr>
          <p:nvPr/>
        </p:nvSpPr>
        <p:spPr bwMode="auto">
          <a:xfrm>
            <a:off x="1835696" y="2624594"/>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隧</a:t>
            </a:r>
          </a:p>
        </p:txBody>
      </p:sp>
      <p:sp>
        <p:nvSpPr>
          <p:cNvPr id="22" name="左大括号 21"/>
          <p:cNvSpPr/>
          <p:nvPr/>
        </p:nvSpPr>
        <p:spPr>
          <a:xfrm>
            <a:off x="611560" y="1995488"/>
            <a:ext cx="273050" cy="11525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23" name="左大括号 22"/>
          <p:cNvSpPr/>
          <p:nvPr/>
        </p:nvSpPr>
        <p:spPr>
          <a:xfrm>
            <a:off x="4500935" y="1969528"/>
            <a:ext cx="249237" cy="117092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39" name="矩形 38"/>
          <p:cNvSpPr>
            <a:spLocks noChangeArrowheads="1"/>
          </p:cNvSpPr>
          <p:nvPr/>
        </p:nvSpPr>
        <p:spPr bwMode="auto">
          <a:xfrm>
            <a:off x="6444580" y="1825065"/>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itchFamily="49" charset="-122"/>
                <a:ea typeface="楷体" pitchFamily="49" charset="-122"/>
              </a:rPr>
              <a:t>蚋</a:t>
            </a:r>
          </a:p>
        </p:txBody>
      </p:sp>
      <p:sp>
        <p:nvSpPr>
          <p:cNvPr id="40" name="矩形 39"/>
          <p:cNvSpPr>
            <a:spLocks noChangeArrowheads="1"/>
          </p:cNvSpPr>
          <p:nvPr/>
        </p:nvSpPr>
        <p:spPr bwMode="auto">
          <a:xfrm>
            <a:off x="5652120" y="2643758"/>
            <a:ext cx="7264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itchFamily="49" charset="-122"/>
                <a:ea typeface="楷体" pitchFamily="49" charset="-122"/>
              </a:rPr>
              <a:t>呐 </a:t>
            </a:r>
          </a:p>
        </p:txBody>
      </p:sp>
      <p:sp>
        <p:nvSpPr>
          <p:cNvPr id="16400" name="矩形 24"/>
          <p:cNvSpPr>
            <a:spLocks noChangeArrowheads="1"/>
          </p:cNvSpPr>
          <p:nvPr/>
        </p:nvSpPr>
        <p:spPr bwMode="auto">
          <a:xfrm>
            <a:off x="6732612" y="2617227"/>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solidFill>
                  <a:srgbClr val="000000"/>
                </a:solidFill>
                <a:latin typeface="楷体" pitchFamily="49" charset="-122"/>
                <a:ea typeface="楷体" pitchFamily="49" charset="-122"/>
              </a:rPr>
              <a:t>喊</a:t>
            </a:r>
          </a:p>
        </p:txBody>
      </p:sp>
      <p:grpSp>
        <p:nvGrpSpPr>
          <p:cNvPr id="24" name="组合 2"/>
          <p:cNvGrpSpPr>
            <a:grpSpLocks/>
          </p:cNvGrpSpPr>
          <p:nvPr/>
        </p:nvGrpSpPr>
        <p:grpSpPr bwMode="auto">
          <a:xfrm>
            <a:off x="515938" y="555625"/>
            <a:ext cx="1497012" cy="643766"/>
            <a:chOff x="752475" y="598488"/>
            <a:chExt cx="1497013" cy="643765"/>
          </a:xfrm>
        </p:grpSpPr>
        <p:sp>
          <p:nvSpPr>
            <p:cNvPr id="25" name="圆角矩形 24"/>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圆角矩形 26"/>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矩形 1"/>
            <p:cNvSpPr>
              <a:spLocks noChangeArrowheads="1"/>
            </p:cNvSpPr>
            <p:nvPr/>
          </p:nvSpPr>
          <p:spPr bwMode="auto">
            <a:xfrm>
              <a:off x="752475" y="598488"/>
              <a:ext cx="1497013" cy="64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形近字</a:t>
              </a:r>
            </a:p>
          </p:txBody>
        </p:sp>
      </p:grpSp>
      <p:grpSp>
        <p:nvGrpSpPr>
          <p:cNvPr id="29" name="组合 55"/>
          <p:cNvGrpSpPr>
            <a:grpSpLocks/>
          </p:cNvGrpSpPr>
          <p:nvPr/>
        </p:nvGrpSpPr>
        <p:grpSpPr bwMode="auto">
          <a:xfrm>
            <a:off x="-3175" y="-20638"/>
            <a:ext cx="2006600" cy="523876"/>
            <a:chOff x="70" y="-63"/>
            <a:chExt cx="3161" cy="824"/>
          </a:xfrm>
        </p:grpSpPr>
        <p:sp>
          <p:nvSpPr>
            <p:cNvPr id="3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3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2" name="菱形 3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矩形 17"/>
          <p:cNvSpPr>
            <a:spLocks noChangeArrowheads="1"/>
          </p:cNvSpPr>
          <p:nvPr/>
        </p:nvSpPr>
        <p:spPr bwMode="auto">
          <a:xfrm>
            <a:off x="504297" y="1236737"/>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寻觅</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19" name="矩形 18"/>
          <p:cNvSpPr>
            <a:spLocks noChangeArrowheads="1"/>
          </p:cNvSpPr>
          <p:nvPr/>
        </p:nvSpPr>
        <p:spPr bwMode="auto">
          <a:xfrm>
            <a:off x="1446504" y="1236737"/>
            <a:ext cx="153164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寻找。</a:t>
            </a:r>
            <a:endParaRPr lang="zh-CN" altLang="zh-CN" sz="800" b="1" dirty="0">
              <a:latin typeface="楷体" pitchFamily="49" charset="-122"/>
              <a:ea typeface="楷体" pitchFamily="49" charset="-122"/>
            </a:endParaRPr>
          </a:p>
        </p:txBody>
      </p:sp>
      <p:sp>
        <p:nvSpPr>
          <p:cNvPr id="17416" name="矩形 19"/>
          <p:cNvSpPr>
            <a:spLocks noChangeArrowheads="1"/>
          </p:cNvSpPr>
          <p:nvPr/>
        </p:nvSpPr>
        <p:spPr bwMode="auto">
          <a:xfrm>
            <a:off x="4224330" y="1236737"/>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暴晒</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21" name="矩形 20"/>
          <p:cNvSpPr>
            <a:spLocks noChangeArrowheads="1"/>
          </p:cNvSpPr>
          <p:nvPr/>
        </p:nvSpPr>
        <p:spPr bwMode="auto">
          <a:xfrm>
            <a:off x="5156068" y="1236737"/>
            <a:ext cx="3803359"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在强烈的阳光下久晒。</a:t>
            </a:r>
            <a:endParaRPr lang="zh-CN" altLang="en-US" sz="2800" b="1" dirty="0">
              <a:latin typeface="楷体" pitchFamily="49" charset="-122"/>
              <a:ea typeface="楷体" pitchFamily="49" charset="-122"/>
            </a:endParaRPr>
          </a:p>
        </p:txBody>
      </p:sp>
      <p:sp>
        <p:nvSpPr>
          <p:cNvPr id="17418" name="矩形 21"/>
          <p:cNvSpPr>
            <a:spLocks noChangeArrowheads="1"/>
          </p:cNvSpPr>
          <p:nvPr/>
        </p:nvSpPr>
        <p:spPr bwMode="auto">
          <a:xfrm>
            <a:off x="504297" y="1688782"/>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隧道</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23" name="矩形 22"/>
          <p:cNvSpPr>
            <a:spLocks noChangeArrowheads="1"/>
          </p:cNvSpPr>
          <p:nvPr/>
        </p:nvSpPr>
        <p:spPr bwMode="auto">
          <a:xfrm>
            <a:off x="1446504" y="1689249"/>
            <a:ext cx="7380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在山中、地下或海底开凿或挖掘成的通路。</a:t>
            </a:r>
            <a:endParaRPr lang="zh-CN" altLang="en-US" sz="2800" b="1" dirty="0">
              <a:latin typeface="楷体" pitchFamily="49" charset="-122"/>
              <a:ea typeface="楷体" pitchFamily="49" charset="-122"/>
            </a:endParaRPr>
          </a:p>
        </p:txBody>
      </p:sp>
      <p:sp>
        <p:nvSpPr>
          <p:cNvPr id="17420" name="矩形 23"/>
          <p:cNvSpPr>
            <a:spLocks noChangeArrowheads="1"/>
          </p:cNvSpPr>
          <p:nvPr/>
        </p:nvSpPr>
        <p:spPr bwMode="auto">
          <a:xfrm>
            <a:off x="504297" y="2139900"/>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喧嚣</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25" name="矩形 24"/>
          <p:cNvSpPr>
            <a:spLocks noChangeArrowheads="1"/>
          </p:cNvSpPr>
          <p:nvPr/>
        </p:nvSpPr>
        <p:spPr bwMode="auto">
          <a:xfrm>
            <a:off x="1446504" y="2151012"/>
            <a:ext cx="7127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声音杂乱，不清静。嚣，吵闹、喧哗。</a:t>
            </a:r>
            <a:endParaRPr lang="zh-CN" altLang="en-US" sz="2800" b="1" dirty="0">
              <a:latin typeface="楷体" pitchFamily="49" charset="-122"/>
              <a:ea typeface="楷体" pitchFamily="49" charset="-122"/>
            </a:endParaRPr>
          </a:p>
        </p:txBody>
      </p:sp>
      <p:sp>
        <p:nvSpPr>
          <p:cNvPr id="17422" name="矩形 25"/>
          <p:cNvSpPr>
            <a:spLocks noChangeArrowheads="1"/>
          </p:cNvSpPr>
          <p:nvPr/>
        </p:nvSpPr>
        <p:spPr bwMode="auto">
          <a:xfrm>
            <a:off x="504297" y="2592337"/>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臃肿</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17423" name="Rectangle 23"/>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a:p>
        </p:txBody>
      </p:sp>
      <p:sp>
        <p:nvSpPr>
          <p:cNvPr id="17426" name="矩形 25"/>
          <p:cNvSpPr>
            <a:spLocks noChangeArrowheads="1"/>
          </p:cNvSpPr>
          <p:nvPr/>
        </p:nvSpPr>
        <p:spPr bwMode="auto">
          <a:xfrm>
            <a:off x="1446504" y="2598456"/>
            <a:ext cx="73802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过度肥胖或衣服穿得过多过厚而显得肥胖，转动不灵。</a:t>
            </a:r>
            <a:endParaRPr lang="zh-CN" altLang="en-US" b="1" dirty="0">
              <a:latin typeface="楷体" pitchFamily="49" charset="-122"/>
              <a:ea typeface="楷体" pitchFamily="49" charset="-122"/>
            </a:endParaRPr>
          </a:p>
        </p:txBody>
      </p:sp>
      <p:grpSp>
        <p:nvGrpSpPr>
          <p:cNvPr id="26" name="组合 1"/>
          <p:cNvGrpSpPr>
            <a:grpSpLocks/>
          </p:cNvGrpSpPr>
          <p:nvPr/>
        </p:nvGrpSpPr>
        <p:grpSpPr bwMode="auto">
          <a:xfrm>
            <a:off x="3700463" y="484188"/>
            <a:ext cx="1743075" cy="566737"/>
            <a:chOff x="3406775" y="598488"/>
            <a:chExt cx="1743075" cy="566737"/>
          </a:xfrm>
        </p:grpSpPr>
        <p:sp>
          <p:nvSpPr>
            <p:cNvPr id="27" name="圆角矩形 26"/>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圆角矩形 28"/>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0" name="圆角矩形 29"/>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1"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词语解释</a:t>
              </a:r>
            </a:p>
          </p:txBody>
        </p:sp>
      </p:grpSp>
      <p:grpSp>
        <p:nvGrpSpPr>
          <p:cNvPr id="32" name="组合 55"/>
          <p:cNvGrpSpPr>
            <a:grpSpLocks/>
          </p:cNvGrpSpPr>
          <p:nvPr/>
        </p:nvGrpSpPr>
        <p:grpSpPr bwMode="auto">
          <a:xfrm>
            <a:off x="-3175" y="-20638"/>
            <a:ext cx="2006600" cy="523876"/>
            <a:chOff x="70" y="-63"/>
            <a:chExt cx="3161" cy="824"/>
          </a:xfrm>
        </p:grpSpPr>
        <p:sp>
          <p:nvSpPr>
            <p:cNvPr id="3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3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5" name="菱形 3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6" name="矩形 11"/>
          <p:cNvSpPr>
            <a:spLocks noChangeArrowheads="1"/>
          </p:cNvSpPr>
          <p:nvPr/>
        </p:nvSpPr>
        <p:spPr bwMode="auto">
          <a:xfrm>
            <a:off x="504297" y="3540769"/>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罅隙</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37" name="矩形 12"/>
          <p:cNvSpPr>
            <a:spLocks noChangeArrowheads="1"/>
          </p:cNvSpPr>
          <p:nvPr/>
        </p:nvSpPr>
        <p:spPr bwMode="auto">
          <a:xfrm>
            <a:off x="1446504" y="3537594"/>
            <a:ext cx="1656184"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缝隙。</a:t>
            </a:r>
          </a:p>
        </p:txBody>
      </p:sp>
      <p:sp>
        <p:nvSpPr>
          <p:cNvPr id="38" name="矩形 13"/>
          <p:cNvSpPr>
            <a:spLocks noChangeArrowheads="1"/>
          </p:cNvSpPr>
          <p:nvPr/>
        </p:nvSpPr>
        <p:spPr bwMode="auto">
          <a:xfrm>
            <a:off x="504297" y="4136107"/>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锐利</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39" name="矩形 14"/>
          <p:cNvSpPr>
            <a:spLocks noChangeArrowheads="1"/>
          </p:cNvSpPr>
          <p:nvPr/>
        </p:nvSpPr>
        <p:spPr bwMode="auto">
          <a:xfrm>
            <a:off x="1446504" y="4137694"/>
            <a:ext cx="5213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目光、言论、文笔等</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尖锐。</a:t>
            </a:r>
            <a:endParaRPr lang="zh-CN" altLang="en-US" sz="2800" b="1" dirty="0">
              <a:solidFill>
                <a:srgbClr val="0000FF"/>
              </a:solidFill>
              <a:latin typeface="楷体" pitchFamily="49" charset="-122"/>
              <a:ea typeface="楷体" pitchFamily="49" charset="-122"/>
            </a:endParaRPr>
          </a:p>
        </p:txBody>
      </p:sp>
      <p:sp>
        <p:nvSpPr>
          <p:cNvPr id="40" name="矩形 15"/>
          <p:cNvSpPr>
            <a:spLocks noChangeArrowheads="1"/>
          </p:cNvSpPr>
          <p:nvPr/>
        </p:nvSpPr>
        <p:spPr bwMode="auto">
          <a:xfrm>
            <a:off x="4224330" y="3540224"/>
            <a:ext cx="1082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坚韧</a:t>
            </a:r>
            <a:r>
              <a:rPr lang="en-US" altLang="zh-CN"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
        <p:nvSpPr>
          <p:cNvPr id="41" name="矩形 16"/>
          <p:cNvSpPr>
            <a:spLocks noChangeArrowheads="1"/>
          </p:cNvSpPr>
          <p:nvPr/>
        </p:nvSpPr>
        <p:spPr bwMode="auto">
          <a:xfrm>
            <a:off x="5156068" y="3540224"/>
            <a:ext cx="2376264"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坚固有韧性。</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7426"/>
                                        </p:tgtEl>
                                        <p:attrNameLst>
                                          <p:attrName>style.visibility</p:attrName>
                                        </p:attrNameLst>
                                      </p:cBhvr>
                                      <p:to>
                                        <p:strVal val="visible"/>
                                      </p:to>
                                    </p:set>
                                    <p:animEffect transition="in" filter="randombar(horizontal)">
                                      <p:cBhvr>
                                        <p:cTn id="23" dur="500"/>
                                        <p:tgtEl>
                                          <p:spTgt spid="1742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17426" grpId="0"/>
      <p:bldP spid="37" grpId="0"/>
      <p:bldP spid="39"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文本框 99"/>
          <p:cNvSpPr txBox="1">
            <a:spLocks noChangeArrowheads="1"/>
          </p:cNvSpPr>
          <p:nvPr/>
        </p:nvSpPr>
        <p:spPr bwMode="auto">
          <a:xfrm>
            <a:off x="1259632" y="627063"/>
            <a:ext cx="5545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宋体" pitchFamily="2" charset="-122"/>
              </a:rPr>
              <a:t>速读课文，概括本文的主要内容。</a:t>
            </a:r>
          </a:p>
        </p:txBody>
      </p:sp>
      <p:sp>
        <p:nvSpPr>
          <p:cNvPr id="19463" name="TextBox 2"/>
          <p:cNvSpPr txBox="1">
            <a:spLocks noChangeArrowheads="1"/>
          </p:cNvSpPr>
          <p:nvPr/>
        </p:nvSpPr>
        <p:spPr bwMode="auto">
          <a:xfrm>
            <a:off x="574675" y="1347788"/>
            <a:ext cx="7994650"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楷体" pitchFamily="49" charset="-122"/>
                <a:ea typeface="楷体" pitchFamily="49" charset="-122"/>
              </a:rPr>
              <a:t>    作者从蝉的地穴和蝉的卵两方面介绍了蝉的生长过程和生活习性。</a:t>
            </a:r>
            <a:endParaRPr lang="en-US" altLang="zh-CN" sz="2800" b="1" dirty="0">
              <a:latin typeface="楷体" pitchFamily="49" charset="-122"/>
              <a:ea typeface="楷体" pitchFamily="49" charset="-122"/>
            </a:endParaRPr>
          </a:p>
        </p:txBody>
      </p:sp>
      <p:grpSp>
        <p:nvGrpSpPr>
          <p:cNvPr id="11" name="组合 8"/>
          <p:cNvGrpSpPr>
            <a:grpSpLocks/>
          </p:cNvGrpSpPr>
          <p:nvPr/>
        </p:nvGrpSpPr>
        <p:grpSpPr bwMode="auto">
          <a:xfrm>
            <a:off x="0" y="-20638"/>
            <a:ext cx="2006600" cy="523876"/>
            <a:chOff x="70" y="-63"/>
            <a:chExt cx="3161" cy="824"/>
          </a:xfrm>
        </p:grpSpPr>
        <p:sp>
          <p:nvSpPr>
            <p:cNvPr id="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grpSp>
        <p:nvGrpSpPr>
          <p:cNvPr id="6" name="组合 5"/>
          <p:cNvGrpSpPr/>
          <p:nvPr/>
        </p:nvGrpSpPr>
        <p:grpSpPr>
          <a:xfrm>
            <a:off x="1269157" y="2590800"/>
            <a:ext cx="7072537" cy="738664"/>
            <a:chOff x="1269157" y="2590800"/>
            <a:chExt cx="7072537" cy="738664"/>
          </a:xfrm>
        </p:grpSpPr>
        <p:cxnSp>
          <p:nvCxnSpPr>
            <p:cNvPr id="9" name="直接箭头连接符 8"/>
            <p:cNvCxnSpPr/>
            <p:nvPr/>
          </p:nvCxnSpPr>
          <p:spPr>
            <a:xfrm>
              <a:off x="6227763" y="3003550"/>
              <a:ext cx="7270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269157" y="2590800"/>
              <a:ext cx="7072537" cy="738664"/>
            </a:xfrm>
            <a:prstGeom prst="rect">
              <a:avLst/>
            </a:prstGeom>
          </p:spPr>
          <p:txBody>
            <a:bodyPr wrap="square">
              <a:spAutoFit/>
            </a:bodyPr>
            <a:lstStyle/>
            <a:p>
              <a:pPr lvl="0">
                <a:lnSpc>
                  <a:spcPct val="150000"/>
                </a:lnSpc>
              </a:pPr>
              <a:r>
                <a:rPr lang="zh-CN" altLang="en-US" sz="2800" b="1" dirty="0">
                  <a:solidFill>
                    <a:srgbClr val="FF0000"/>
                  </a:solidFill>
                  <a:latin typeface="楷体" pitchFamily="49" charset="-122"/>
                  <a:ea typeface="楷体" pitchFamily="49" charset="-122"/>
                </a:rPr>
                <a:t>第一部分</a:t>
              </a:r>
              <a:r>
                <a:rPr lang="zh-CN" altLang="en-US" sz="2800" b="1" dirty="0">
                  <a:solidFill>
                    <a:prstClr val="black"/>
                  </a:solidFill>
                  <a:latin typeface="楷体" pitchFamily="49" charset="-122"/>
                  <a:ea typeface="楷体" pitchFamily="49" charset="-122"/>
                </a:rPr>
                <a:t>：“蝉的地穴” 幼虫    成虫</a:t>
              </a:r>
              <a:endParaRPr lang="en-US" altLang="zh-CN" sz="2800" b="1" dirty="0">
                <a:solidFill>
                  <a:prstClr val="black"/>
                </a:solidFill>
                <a:latin typeface="楷体" pitchFamily="49" charset="-122"/>
                <a:ea typeface="楷体" pitchFamily="49" charset="-122"/>
              </a:endParaRPr>
            </a:p>
          </p:txBody>
        </p:sp>
      </p:grpSp>
      <p:grpSp>
        <p:nvGrpSpPr>
          <p:cNvPr id="5" name="组合 4"/>
          <p:cNvGrpSpPr/>
          <p:nvPr/>
        </p:nvGrpSpPr>
        <p:grpSpPr>
          <a:xfrm>
            <a:off x="1294754" y="3248397"/>
            <a:ext cx="6733630" cy="738664"/>
            <a:chOff x="1294754" y="3248397"/>
            <a:chExt cx="6733630" cy="738664"/>
          </a:xfrm>
        </p:grpSpPr>
        <p:cxnSp>
          <p:nvCxnSpPr>
            <p:cNvPr id="10" name="直接箭头连接符 9"/>
            <p:cNvCxnSpPr/>
            <p:nvPr/>
          </p:nvCxnSpPr>
          <p:spPr>
            <a:xfrm>
              <a:off x="6227763" y="3651250"/>
              <a:ext cx="7270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294754" y="3248397"/>
              <a:ext cx="6733630" cy="738664"/>
            </a:xfrm>
            <a:prstGeom prst="rect">
              <a:avLst/>
            </a:prstGeom>
          </p:spPr>
          <p:txBody>
            <a:bodyPr wrap="square">
              <a:spAutoFit/>
            </a:bodyPr>
            <a:lstStyle/>
            <a:p>
              <a:pPr lvl="0">
                <a:lnSpc>
                  <a:spcPct val="150000"/>
                </a:lnSpc>
              </a:pPr>
              <a:r>
                <a:rPr lang="zh-CN" altLang="en-US" sz="2800" b="1" dirty="0">
                  <a:solidFill>
                    <a:srgbClr val="FF0000"/>
                  </a:solidFill>
                  <a:latin typeface="楷体" pitchFamily="49" charset="-122"/>
                  <a:ea typeface="楷体" pitchFamily="49" charset="-122"/>
                </a:rPr>
                <a:t>第二部分</a:t>
              </a:r>
              <a:r>
                <a:rPr lang="zh-CN" altLang="en-US" sz="2800" b="1" dirty="0">
                  <a:solidFill>
                    <a:prstClr val="black"/>
                  </a:solidFill>
                  <a:latin typeface="楷体" pitchFamily="49" charset="-122"/>
                  <a:ea typeface="楷体" pitchFamily="49" charset="-122"/>
                </a:rPr>
                <a:t>：“蝉的卵”   产卵</a:t>
              </a:r>
              <a:r>
                <a:rPr lang="en-US" altLang="zh-CN" sz="2800" b="1" dirty="0">
                  <a:solidFill>
                    <a:prstClr val="black"/>
                  </a:solidFill>
                  <a:latin typeface="楷体" pitchFamily="49" charset="-122"/>
                  <a:ea typeface="楷体" pitchFamily="49" charset="-122"/>
                </a:rPr>
                <a:t>    </a:t>
              </a:r>
              <a:r>
                <a:rPr lang="zh-CN" altLang="en-US" sz="2800" b="1" dirty="0">
                  <a:solidFill>
                    <a:prstClr val="black"/>
                  </a:solidFill>
                  <a:latin typeface="楷体" pitchFamily="49" charset="-122"/>
                  <a:ea typeface="楷体" pitchFamily="49" charset="-122"/>
                </a:rPr>
                <a:t>幼虫 </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randombar(horizontal)">
                                      <p:cBhvr>
                                        <p:cTn id="7" dur="500"/>
                                        <p:tgtEl>
                                          <p:spTgt spid="194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文本框 99"/>
          <p:cNvSpPr txBox="1">
            <a:spLocks noChangeArrowheads="1"/>
          </p:cNvSpPr>
          <p:nvPr/>
        </p:nvSpPr>
        <p:spPr bwMode="auto">
          <a:xfrm>
            <a:off x="468313" y="627063"/>
            <a:ext cx="4103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a:solidFill>
                  <a:srgbClr val="FF0000"/>
                </a:solidFill>
                <a:latin typeface="黑体" pitchFamily="49" charset="-122"/>
                <a:ea typeface="黑体" pitchFamily="49" charset="-122"/>
              </a:rPr>
              <a:t>第一部分：“蝉的地穴” </a:t>
            </a:r>
          </a:p>
        </p:txBody>
      </p:sp>
      <p:sp>
        <p:nvSpPr>
          <p:cNvPr id="20487" name="TextBox 2"/>
          <p:cNvSpPr txBox="1">
            <a:spLocks noChangeArrowheads="1"/>
          </p:cNvSpPr>
          <p:nvPr/>
        </p:nvSpPr>
        <p:spPr bwMode="auto">
          <a:xfrm>
            <a:off x="574675" y="1204342"/>
            <a:ext cx="79946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latin typeface="宋体" pitchFamily="2" charset="-122"/>
              </a:rPr>
              <a:t>    作者是按照怎样的说明顺序来写蝉从幼虫到成虫的成长过程的？</a:t>
            </a:r>
          </a:p>
        </p:txBody>
      </p:sp>
      <p:cxnSp>
        <p:nvCxnSpPr>
          <p:cNvPr id="5" name="直接箭头连接符 4"/>
          <p:cNvCxnSpPr/>
          <p:nvPr/>
        </p:nvCxnSpPr>
        <p:spPr>
          <a:xfrm>
            <a:off x="2406650" y="2568451"/>
            <a:ext cx="1376363"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4892675" y="2568451"/>
            <a:ext cx="13747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491" name="矩形 6"/>
          <p:cNvSpPr>
            <a:spLocks noChangeArrowheads="1"/>
          </p:cNvSpPr>
          <p:nvPr/>
        </p:nvSpPr>
        <p:spPr bwMode="auto">
          <a:xfrm>
            <a:off x="1163638" y="2954214"/>
            <a:ext cx="1320800" cy="769937"/>
          </a:xfrm>
          <a:prstGeom prst="rect">
            <a:avLst/>
          </a:prstGeom>
          <a:solidFill>
            <a:schemeClr val="accent2">
              <a:lumMod val="40000"/>
              <a:lumOff val="6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洞口的形</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状、大小</a:t>
            </a:r>
          </a:p>
        </p:txBody>
      </p:sp>
      <p:sp>
        <p:nvSpPr>
          <p:cNvPr id="20492" name="矩形 14"/>
          <p:cNvSpPr>
            <a:spLocks noChangeArrowheads="1"/>
          </p:cNvSpPr>
          <p:nvPr/>
        </p:nvSpPr>
        <p:spPr bwMode="auto">
          <a:xfrm>
            <a:off x="3756025" y="2954214"/>
            <a:ext cx="1320800" cy="769937"/>
          </a:xfrm>
          <a:prstGeom prst="rect">
            <a:avLst/>
          </a:prstGeom>
          <a:solidFill>
            <a:schemeClr val="accent5">
              <a:lumMod val="20000"/>
              <a:lumOff val="8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地穴的长</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度、构造</a:t>
            </a:r>
          </a:p>
        </p:txBody>
      </p:sp>
      <p:sp>
        <p:nvSpPr>
          <p:cNvPr id="20493" name="矩形 15"/>
          <p:cNvSpPr>
            <a:spLocks noChangeArrowheads="1"/>
          </p:cNvSpPr>
          <p:nvPr/>
        </p:nvSpPr>
        <p:spPr bwMode="auto">
          <a:xfrm>
            <a:off x="6203950" y="2954214"/>
            <a:ext cx="1320800" cy="769937"/>
          </a:xfrm>
          <a:prstGeom prst="rect">
            <a:avLst/>
          </a:prstGeom>
          <a:solidFill>
            <a:schemeClr val="accent6">
              <a:lumMod val="20000"/>
              <a:lumOff val="8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幼虫脱壳</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变为成虫</a:t>
            </a:r>
          </a:p>
        </p:txBody>
      </p:sp>
      <p:sp>
        <p:nvSpPr>
          <p:cNvPr id="20494" name="TextBox 16"/>
          <p:cNvSpPr txBox="1">
            <a:spLocks noChangeArrowheads="1"/>
          </p:cNvSpPr>
          <p:nvPr/>
        </p:nvSpPr>
        <p:spPr bwMode="auto">
          <a:xfrm>
            <a:off x="2352675" y="3939902"/>
            <a:ext cx="4438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b="1" dirty="0">
                <a:solidFill>
                  <a:srgbClr val="0000FF"/>
                </a:solidFill>
                <a:latin typeface="楷体" pitchFamily="49" charset="-122"/>
                <a:ea typeface="楷体" pitchFamily="49" charset="-122"/>
              </a:rPr>
              <a:t>符合蝉的幼虫的生长规律。</a:t>
            </a:r>
            <a:endParaRPr lang="en-US" altLang="zh-CN" sz="2800" b="1" dirty="0">
              <a:solidFill>
                <a:srgbClr val="0000FF"/>
              </a:solidFill>
              <a:latin typeface="楷体" pitchFamily="49" charset="-122"/>
              <a:ea typeface="楷体" pitchFamily="49" charset="-122"/>
            </a:endParaRPr>
          </a:p>
        </p:txBody>
      </p:sp>
      <p:grpSp>
        <p:nvGrpSpPr>
          <p:cNvPr id="15" name="组合 15"/>
          <p:cNvGrpSpPr>
            <a:grpSpLocks/>
          </p:cNvGrpSpPr>
          <p:nvPr/>
        </p:nvGrpSpPr>
        <p:grpSpPr bwMode="auto">
          <a:xfrm>
            <a:off x="44450" y="-39688"/>
            <a:ext cx="2006600" cy="522288"/>
            <a:chOff x="70" y="-63"/>
            <a:chExt cx="3160" cy="824"/>
          </a:xfrm>
        </p:grpSpPr>
        <p:sp>
          <p:nvSpPr>
            <p:cNvPr id="16"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7"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8" name="菱形 17"/>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 name="矩形 3"/>
          <p:cNvSpPr/>
          <p:nvPr/>
        </p:nvSpPr>
        <p:spPr>
          <a:xfrm>
            <a:off x="1411469" y="2230760"/>
            <a:ext cx="1087157" cy="523220"/>
          </a:xfrm>
          <a:prstGeom prst="rect">
            <a:avLst/>
          </a:prstGeom>
        </p:spPr>
        <p:txBody>
          <a:bodyPr wrap="none">
            <a:spAutoFit/>
          </a:bodyPr>
          <a:lstStyle/>
          <a:p>
            <a:r>
              <a:rPr lang="zh-CN" altLang="en-US" sz="2800" b="1" dirty="0">
                <a:solidFill>
                  <a:prstClr val="black"/>
                </a:solidFill>
                <a:latin typeface="楷体" pitchFamily="49" charset="-122"/>
                <a:ea typeface="楷体" pitchFamily="49" charset="-122"/>
              </a:rPr>
              <a:t>地面 </a:t>
            </a:r>
            <a:endParaRPr lang="zh-CN" altLang="en-US" dirty="0"/>
          </a:p>
        </p:txBody>
      </p:sp>
      <p:sp>
        <p:nvSpPr>
          <p:cNvPr id="7" name="矩形 6"/>
          <p:cNvSpPr/>
          <p:nvPr/>
        </p:nvSpPr>
        <p:spPr>
          <a:xfrm>
            <a:off x="3923928" y="2283718"/>
            <a:ext cx="906017" cy="523220"/>
          </a:xfrm>
          <a:prstGeom prst="rect">
            <a:avLst/>
          </a:prstGeom>
        </p:spPr>
        <p:txBody>
          <a:bodyPr wrap="none">
            <a:spAutoFit/>
          </a:bodyPr>
          <a:lstStyle/>
          <a:p>
            <a:r>
              <a:rPr lang="zh-CN" altLang="en-US" sz="2800" b="1" dirty="0">
                <a:solidFill>
                  <a:prstClr val="black"/>
                </a:solidFill>
                <a:latin typeface="楷体" pitchFamily="49" charset="-122"/>
                <a:ea typeface="楷体" pitchFamily="49" charset="-122"/>
              </a:rPr>
              <a:t>洞穴</a:t>
            </a:r>
            <a:endParaRPr lang="zh-CN" altLang="en-US" dirty="0"/>
          </a:p>
        </p:txBody>
      </p:sp>
      <p:sp>
        <p:nvSpPr>
          <p:cNvPr id="8" name="矩形 7"/>
          <p:cNvSpPr/>
          <p:nvPr/>
        </p:nvSpPr>
        <p:spPr>
          <a:xfrm>
            <a:off x="6444208" y="2264554"/>
            <a:ext cx="906017" cy="523220"/>
          </a:xfrm>
          <a:prstGeom prst="rect">
            <a:avLst/>
          </a:prstGeom>
        </p:spPr>
        <p:txBody>
          <a:bodyPr wrap="none">
            <a:spAutoFit/>
          </a:bodyPr>
          <a:lstStyle/>
          <a:p>
            <a:pPr lvl="0"/>
            <a:r>
              <a:rPr lang="zh-CN" altLang="en-US" sz="2800" b="1" dirty="0">
                <a:solidFill>
                  <a:prstClr val="black"/>
                </a:solidFill>
                <a:latin typeface="楷体" pitchFamily="49" charset="-122"/>
                <a:ea typeface="楷体" pitchFamily="49" charset="-122"/>
              </a:rPr>
              <a:t>地上</a:t>
            </a:r>
            <a:endParaRPr lang="en-US" altLang="zh-CN" sz="2800" b="1" dirty="0">
              <a:solidFill>
                <a:prstClr val="black"/>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91"/>
                                        </p:tgtEl>
                                        <p:attrNameLst>
                                          <p:attrName>style.visibility</p:attrName>
                                        </p:attrNameLst>
                                      </p:cBhvr>
                                      <p:to>
                                        <p:strVal val="visible"/>
                                      </p:to>
                                    </p:set>
                                    <p:animEffect transition="in" filter="randombar(horizontal)">
                                      <p:cBhvr>
                                        <p:cTn id="12" dur="500"/>
                                        <p:tgtEl>
                                          <p:spTgt spid="2049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0492"/>
                                        </p:tgtEl>
                                        <p:attrNameLst>
                                          <p:attrName>style.visibility</p:attrName>
                                        </p:attrNameLst>
                                      </p:cBhvr>
                                      <p:to>
                                        <p:strVal val="visible"/>
                                      </p:to>
                                    </p:set>
                                    <p:animEffect transition="in" filter="randombar(horizontal)">
                                      <p:cBhvr>
                                        <p:cTn id="27" dur="500"/>
                                        <p:tgtEl>
                                          <p:spTgt spid="2049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0493"/>
                                        </p:tgtEl>
                                        <p:attrNameLst>
                                          <p:attrName>style.visibility</p:attrName>
                                        </p:attrNameLst>
                                      </p:cBhvr>
                                      <p:to>
                                        <p:strVal val="visible"/>
                                      </p:to>
                                    </p:set>
                                    <p:animEffect transition="in" filter="randombar(horizontal)">
                                      <p:cBhvr>
                                        <p:cTn id="42" dur="500"/>
                                        <p:tgtEl>
                                          <p:spTgt spid="2049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0494"/>
                                        </p:tgtEl>
                                        <p:attrNameLst>
                                          <p:attrName>style.visibility</p:attrName>
                                        </p:attrNameLst>
                                      </p:cBhvr>
                                      <p:to>
                                        <p:strVal val="visible"/>
                                      </p:to>
                                    </p:set>
                                    <p:animEffect transition="in" filter="randombar(horizontal)">
                                      <p:cBhvr>
                                        <p:cTn id="47"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1" grpId="0" animBg="1"/>
      <p:bldP spid="20492" grpId="0" animBg="1"/>
      <p:bldP spid="20493" grpId="0" animBg="1"/>
      <p:bldP spid="20494" grpId="0"/>
      <p:bldP spid="4"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文本框 99"/>
          <p:cNvSpPr txBox="1">
            <a:spLocks noChangeArrowheads="1"/>
          </p:cNvSpPr>
          <p:nvPr/>
        </p:nvSpPr>
        <p:spPr bwMode="auto">
          <a:xfrm>
            <a:off x="468313" y="627063"/>
            <a:ext cx="4103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a:solidFill>
                  <a:srgbClr val="FF0000"/>
                </a:solidFill>
                <a:latin typeface="黑体" pitchFamily="49" charset="-122"/>
                <a:ea typeface="黑体" pitchFamily="49" charset="-122"/>
              </a:rPr>
              <a:t>第二部分：“蝉的卵”</a:t>
            </a:r>
          </a:p>
        </p:txBody>
      </p:sp>
      <p:sp>
        <p:nvSpPr>
          <p:cNvPr id="21508" name="TextBox 2"/>
          <p:cNvSpPr txBox="1">
            <a:spLocks noChangeArrowheads="1"/>
          </p:cNvSpPr>
          <p:nvPr/>
        </p:nvSpPr>
        <p:spPr bwMode="auto">
          <a:xfrm>
            <a:off x="574675" y="1276350"/>
            <a:ext cx="79946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latin typeface="宋体" pitchFamily="2" charset="-122"/>
              </a:rPr>
              <a:t>    作者是按照怎样的说明顺序来写蝉从卵到幼虫的成长过程的？</a:t>
            </a:r>
          </a:p>
        </p:txBody>
      </p:sp>
      <p:cxnSp>
        <p:nvCxnSpPr>
          <p:cNvPr id="5" name="直接箭头连接符 4"/>
          <p:cNvCxnSpPr/>
          <p:nvPr/>
        </p:nvCxnSpPr>
        <p:spPr>
          <a:xfrm>
            <a:off x="2268538" y="3143250"/>
            <a:ext cx="13747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068888" y="3143250"/>
            <a:ext cx="137477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511" name="矩形 6"/>
          <p:cNvSpPr>
            <a:spLocks noChangeArrowheads="1"/>
          </p:cNvSpPr>
          <p:nvPr/>
        </p:nvSpPr>
        <p:spPr bwMode="auto">
          <a:xfrm>
            <a:off x="700088" y="3624263"/>
            <a:ext cx="1887537" cy="1108075"/>
          </a:xfrm>
          <a:prstGeom prst="rect">
            <a:avLst/>
          </a:prstGeom>
          <a:solidFill>
            <a:schemeClr val="accent2">
              <a:lumMod val="40000"/>
              <a:lumOff val="6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卵产在哪里，</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怎么产卵，</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产多少卵</a:t>
            </a:r>
            <a:endParaRPr lang="en-US" altLang="zh-CN" sz="2200" b="1" dirty="0">
              <a:latin typeface="楷体" pitchFamily="49" charset="-122"/>
              <a:ea typeface="楷体" pitchFamily="49" charset="-122"/>
            </a:endParaRPr>
          </a:p>
        </p:txBody>
      </p:sp>
      <p:sp>
        <p:nvSpPr>
          <p:cNvPr id="21512" name="矩形 14"/>
          <p:cNvSpPr>
            <a:spLocks noChangeArrowheads="1"/>
          </p:cNvSpPr>
          <p:nvPr/>
        </p:nvSpPr>
        <p:spPr bwMode="auto">
          <a:xfrm>
            <a:off x="3491880" y="3624263"/>
            <a:ext cx="1603375" cy="1108075"/>
          </a:xfrm>
          <a:prstGeom prst="rect">
            <a:avLst/>
          </a:prstGeom>
          <a:solidFill>
            <a:schemeClr val="accent5">
              <a:lumMod val="20000"/>
              <a:lumOff val="8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蚋借毁坏</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蝉卵来繁衍</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自己的后代</a:t>
            </a:r>
            <a:endParaRPr lang="en-US" altLang="zh-CN" sz="2200" b="1" dirty="0">
              <a:latin typeface="楷体" pitchFamily="49" charset="-122"/>
              <a:ea typeface="楷体" pitchFamily="49" charset="-122"/>
            </a:endParaRPr>
          </a:p>
        </p:txBody>
      </p:sp>
      <p:sp>
        <p:nvSpPr>
          <p:cNvPr id="21513" name="矩形 15"/>
          <p:cNvSpPr>
            <a:spLocks noChangeArrowheads="1"/>
          </p:cNvSpPr>
          <p:nvPr/>
        </p:nvSpPr>
        <p:spPr bwMode="auto">
          <a:xfrm>
            <a:off x="6711950" y="3741738"/>
            <a:ext cx="1319213" cy="768350"/>
          </a:xfrm>
          <a:prstGeom prst="rect">
            <a:avLst/>
          </a:prstGeom>
          <a:solidFill>
            <a:schemeClr val="accent6">
              <a:lumMod val="20000"/>
              <a:lumOff val="80000"/>
            </a:schemeClr>
          </a:solidFill>
          <a:ln>
            <a:noFill/>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dirty="0">
                <a:latin typeface="楷体" pitchFamily="49" charset="-122"/>
                <a:ea typeface="楷体" pitchFamily="49" charset="-122"/>
              </a:rPr>
              <a:t>幼虫脱壳</a:t>
            </a:r>
            <a:endParaRPr lang="en-US" altLang="zh-CN" sz="2200" b="1" dirty="0">
              <a:latin typeface="楷体" pitchFamily="49" charset="-122"/>
              <a:ea typeface="楷体" pitchFamily="49" charset="-122"/>
            </a:endParaRPr>
          </a:p>
          <a:p>
            <a:pPr eaLnBrk="1" hangingPunct="1"/>
            <a:r>
              <a:rPr lang="zh-CN" altLang="en-US" sz="2200" b="1" dirty="0">
                <a:latin typeface="楷体" pitchFamily="49" charset="-122"/>
                <a:ea typeface="楷体" pitchFamily="49" charset="-122"/>
              </a:rPr>
              <a:t>变为成虫</a:t>
            </a:r>
          </a:p>
        </p:txBody>
      </p:sp>
      <p:sp>
        <p:nvSpPr>
          <p:cNvPr id="21514" name="TextBox 17"/>
          <p:cNvSpPr txBox="1">
            <a:spLocks noChangeArrowheads="1"/>
          </p:cNvSpPr>
          <p:nvPr/>
        </p:nvSpPr>
        <p:spPr bwMode="auto">
          <a:xfrm>
            <a:off x="1914525" y="2284413"/>
            <a:ext cx="5314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b="1" dirty="0">
                <a:solidFill>
                  <a:srgbClr val="0000FF"/>
                </a:solidFill>
                <a:latin typeface="楷体" pitchFamily="49" charset="-122"/>
                <a:ea typeface="楷体" pitchFamily="49" charset="-122"/>
              </a:rPr>
              <a:t>按照事件发生的先后顺序来写的。</a:t>
            </a:r>
            <a:endParaRPr lang="en-US" altLang="zh-CN" sz="2800" b="1" dirty="0">
              <a:solidFill>
                <a:srgbClr val="0000FF"/>
              </a:solidFill>
              <a:latin typeface="楷体" pitchFamily="49" charset="-122"/>
              <a:ea typeface="楷体" pitchFamily="49" charset="-122"/>
            </a:endParaRPr>
          </a:p>
        </p:txBody>
      </p:sp>
      <p:sp>
        <p:nvSpPr>
          <p:cNvPr id="21515" name="矩形 9"/>
          <p:cNvSpPr>
            <a:spLocks noChangeArrowheads="1"/>
          </p:cNvSpPr>
          <p:nvPr/>
        </p:nvSpPr>
        <p:spPr bwMode="auto">
          <a:xfrm>
            <a:off x="993775" y="2749550"/>
            <a:ext cx="11128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latin typeface="楷体" pitchFamily="49" charset="-122"/>
                <a:ea typeface="楷体" pitchFamily="49" charset="-122"/>
              </a:rPr>
              <a:t>产卵的</a:t>
            </a:r>
            <a:endParaRPr lang="en-US" altLang="zh-CN" sz="2400" b="1" dirty="0">
              <a:latin typeface="楷体" pitchFamily="49" charset="-122"/>
              <a:ea typeface="楷体" pitchFamily="49" charset="-122"/>
            </a:endParaRPr>
          </a:p>
          <a:p>
            <a:pPr algn="ctr" eaLnBrk="1" hangingPunct="1"/>
            <a:r>
              <a:rPr lang="zh-CN" altLang="en-US" sz="2400" b="1" dirty="0">
                <a:latin typeface="楷体" pitchFamily="49" charset="-122"/>
                <a:ea typeface="楷体" pitchFamily="49" charset="-122"/>
              </a:rPr>
              <a:t>经过 </a:t>
            </a:r>
          </a:p>
        </p:txBody>
      </p:sp>
      <p:sp>
        <p:nvSpPr>
          <p:cNvPr id="21516" name="矩形 11"/>
          <p:cNvSpPr>
            <a:spLocks noChangeArrowheads="1"/>
          </p:cNvSpPr>
          <p:nvPr/>
        </p:nvSpPr>
        <p:spPr bwMode="auto">
          <a:xfrm>
            <a:off x="3587750" y="2749550"/>
            <a:ext cx="1422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dirty="0">
                <a:latin typeface="楷体" pitchFamily="49" charset="-122"/>
                <a:ea typeface="楷体" pitchFamily="49" charset="-122"/>
              </a:rPr>
              <a:t>蝉卵遇到</a:t>
            </a:r>
            <a:endParaRPr lang="en-US" altLang="zh-CN" sz="2400" b="1" dirty="0">
              <a:latin typeface="楷体" pitchFamily="49" charset="-122"/>
              <a:ea typeface="楷体" pitchFamily="49" charset="-122"/>
            </a:endParaRPr>
          </a:p>
          <a:p>
            <a:pPr algn="ctr" eaLnBrk="1" hangingPunct="1"/>
            <a:r>
              <a:rPr lang="zh-CN" altLang="en-US" sz="2400" b="1" dirty="0">
                <a:latin typeface="楷体" pitchFamily="49" charset="-122"/>
                <a:ea typeface="楷体" pitchFamily="49" charset="-122"/>
              </a:rPr>
              <a:t>的危险</a:t>
            </a:r>
          </a:p>
        </p:txBody>
      </p:sp>
      <p:sp>
        <p:nvSpPr>
          <p:cNvPr id="21517" name="矩形 13"/>
          <p:cNvSpPr>
            <a:spLocks noChangeArrowheads="1"/>
          </p:cNvSpPr>
          <p:nvPr/>
        </p:nvSpPr>
        <p:spPr bwMode="auto">
          <a:xfrm>
            <a:off x="6491288" y="2749550"/>
            <a:ext cx="2041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b="1" dirty="0">
                <a:latin typeface="楷体" pitchFamily="49" charset="-122"/>
                <a:ea typeface="楷体" pitchFamily="49" charset="-122"/>
              </a:rPr>
              <a:t>蝉卵的孵化和</a:t>
            </a:r>
            <a:endParaRPr lang="en-US" altLang="zh-CN" sz="2400" b="1" dirty="0">
              <a:latin typeface="楷体" pitchFamily="49" charset="-122"/>
              <a:ea typeface="楷体" pitchFamily="49" charset="-122"/>
            </a:endParaRPr>
          </a:p>
          <a:p>
            <a:pPr eaLnBrk="1" hangingPunct="1"/>
            <a:r>
              <a:rPr lang="zh-CN" altLang="en-US" sz="2400" b="1" dirty="0">
                <a:latin typeface="楷体" pitchFamily="49" charset="-122"/>
                <a:ea typeface="楷体" pitchFamily="49" charset="-122"/>
              </a:rPr>
              <a:t>幼虫的活动</a:t>
            </a:r>
          </a:p>
        </p:txBody>
      </p:sp>
      <p:grpSp>
        <p:nvGrpSpPr>
          <p:cNvPr id="17" name="组合 15"/>
          <p:cNvGrpSpPr>
            <a:grpSpLocks/>
          </p:cNvGrpSpPr>
          <p:nvPr/>
        </p:nvGrpSpPr>
        <p:grpSpPr bwMode="auto">
          <a:xfrm>
            <a:off x="44450" y="-39688"/>
            <a:ext cx="2006600" cy="522288"/>
            <a:chOff x="70" y="-63"/>
            <a:chExt cx="3160" cy="824"/>
          </a:xfrm>
        </p:grpSpPr>
        <p:sp>
          <p:nvSpPr>
            <p:cNvPr id="1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1514"/>
                                        </p:tgtEl>
                                        <p:attrNameLst>
                                          <p:attrName>style.visibility</p:attrName>
                                        </p:attrNameLst>
                                      </p:cBhvr>
                                      <p:to>
                                        <p:strVal val="visible"/>
                                      </p:to>
                                    </p:set>
                                    <p:animEffect transition="in" filter="randombar(horizontal)">
                                      <p:cBhvr>
                                        <p:cTn id="7" dur="500"/>
                                        <p:tgtEl>
                                          <p:spTgt spid="215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515"/>
                                        </p:tgtEl>
                                        <p:attrNameLst>
                                          <p:attrName>style.visibility</p:attrName>
                                        </p:attrNameLst>
                                      </p:cBhvr>
                                      <p:to>
                                        <p:strVal val="visible"/>
                                      </p:to>
                                    </p:set>
                                    <p:animEffect transition="in" filter="randombar(horizontal)">
                                      <p:cBhvr>
                                        <p:cTn id="12" dur="500"/>
                                        <p:tgtEl>
                                          <p:spTgt spid="215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1511"/>
                                        </p:tgtEl>
                                        <p:attrNameLst>
                                          <p:attrName>style.visibility</p:attrName>
                                        </p:attrNameLst>
                                      </p:cBhvr>
                                      <p:to>
                                        <p:strVal val="visible"/>
                                      </p:to>
                                    </p:set>
                                    <p:animEffect transition="in" filter="randombar(horizontal)">
                                      <p:cBhvr>
                                        <p:cTn id="17" dur="500"/>
                                        <p:tgtEl>
                                          <p:spTgt spid="215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1516"/>
                                        </p:tgtEl>
                                        <p:attrNameLst>
                                          <p:attrName>style.visibility</p:attrName>
                                        </p:attrNameLst>
                                      </p:cBhvr>
                                      <p:to>
                                        <p:strVal val="visible"/>
                                      </p:to>
                                    </p:set>
                                    <p:animEffect transition="in" filter="randombar(horizontal)">
                                      <p:cBhvr>
                                        <p:cTn id="27" dur="500"/>
                                        <p:tgtEl>
                                          <p:spTgt spid="2151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1512"/>
                                        </p:tgtEl>
                                        <p:attrNameLst>
                                          <p:attrName>style.visibility</p:attrName>
                                        </p:attrNameLst>
                                      </p:cBhvr>
                                      <p:to>
                                        <p:strVal val="visible"/>
                                      </p:to>
                                    </p:set>
                                    <p:animEffect transition="in" filter="randombar(horizontal)">
                                      <p:cBhvr>
                                        <p:cTn id="32" dur="500"/>
                                        <p:tgtEl>
                                          <p:spTgt spid="215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1517"/>
                                        </p:tgtEl>
                                        <p:attrNameLst>
                                          <p:attrName>style.visibility</p:attrName>
                                        </p:attrNameLst>
                                      </p:cBhvr>
                                      <p:to>
                                        <p:strVal val="visible"/>
                                      </p:to>
                                    </p:set>
                                    <p:animEffect transition="in" filter="randombar(horizontal)">
                                      <p:cBhvr>
                                        <p:cTn id="42" dur="500"/>
                                        <p:tgtEl>
                                          <p:spTgt spid="21517"/>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1513"/>
                                        </p:tgtEl>
                                        <p:attrNameLst>
                                          <p:attrName>style.visibility</p:attrName>
                                        </p:attrNameLst>
                                      </p:cBhvr>
                                      <p:to>
                                        <p:strVal val="visible"/>
                                      </p:to>
                                    </p:set>
                                    <p:animEffect transition="in" filter="randombar(horizontal)">
                                      <p:cBhvr>
                                        <p:cTn id="47" dur="500"/>
                                        <p:tgtEl>
                                          <p:spTgt spid="21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P spid="21512" grpId="0" animBg="1"/>
      <p:bldP spid="21513" grpId="0" animBg="1"/>
      <p:bldP spid="21514" grpId="0"/>
      <p:bldP spid="21515" grpId="0"/>
      <p:bldP spid="21516" grpId="0"/>
      <p:bldP spid="215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文本框 99"/>
          <p:cNvSpPr txBox="1">
            <a:spLocks noChangeArrowheads="1"/>
          </p:cNvSpPr>
          <p:nvPr/>
        </p:nvSpPr>
        <p:spPr bwMode="auto">
          <a:xfrm>
            <a:off x="1031875" y="681311"/>
            <a:ext cx="70802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宋体" panose="02010600030101010101" pitchFamily="2" charset="-122"/>
              </a:rPr>
              <a:t>读课文，梳理</a:t>
            </a:r>
            <a:r>
              <a:rPr lang="zh-CN" altLang="zh-CN" sz="2800" b="1" dirty="0">
                <a:latin typeface="宋体" panose="02010600030101010101" pitchFamily="2" charset="-122"/>
              </a:rPr>
              <a:t>蝉从产卵到成虫的生长过程。</a:t>
            </a:r>
            <a:endParaRPr lang="zh-CN" altLang="en-US" sz="2800" b="1" dirty="0">
              <a:latin typeface="宋体" panose="02010600030101010101" pitchFamily="2" charset="-122"/>
            </a:endParaRPr>
          </a:p>
        </p:txBody>
      </p:sp>
      <p:sp>
        <p:nvSpPr>
          <p:cNvPr id="2" name="文本框 1"/>
          <p:cNvSpPr txBox="1">
            <a:spLocks noChangeArrowheads="1"/>
          </p:cNvSpPr>
          <p:nvPr/>
        </p:nvSpPr>
        <p:spPr bwMode="auto">
          <a:xfrm>
            <a:off x="863589" y="1419622"/>
            <a:ext cx="7416822"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pPr>
            <a:r>
              <a:rPr lang="zh-CN" altLang="zh-CN" sz="2800" b="1" dirty="0">
                <a:latin typeface="楷体" pitchFamily="49" charset="-122"/>
                <a:ea typeface="楷体" pitchFamily="49" charset="-122"/>
              </a:rPr>
              <a:t>成虫产卵</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蝉卵孵化</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幼虫走出壳外</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幼虫落在地上</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到地下寻觅藏身的地方</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幼虫钻进地里</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幼虫从地穴爬出</a:t>
            </a:r>
            <a:r>
              <a:rPr lang="en-US" altLang="zh-CN" sz="2800" b="1" dirty="0">
                <a:latin typeface="楷体" pitchFamily="49" charset="-122"/>
                <a:ea typeface="楷体" pitchFamily="49" charset="-122"/>
              </a:rPr>
              <a:t>—————</a:t>
            </a:r>
          </a:p>
          <a:p>
            <a:pPr>
              <a:lnSpc>
                <a:spcPct val="130000"/>
              </a:lnSpc>
            </a:pPr>
            <a:r>
              <a:rPr lang="zh-CN" altLang="zh-CN" sz="2800" b="1" dirty="0">
                <a:latin typeface="楷体" pitchFamily="49" charset="-122"/>
                <a:ea typeface="楷体" pitchFamily="49" charset="-122"/>
              </a:rPr>
              <a:t>幼虫爬上灌木枝或草叶</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变为成虫</a:t>
            </a:r>
            <a:r>
              <a:rPr lang="en-US" altLang="zh-CN" sz="2800" b="1" dirty="0">
                <a:latin typeface="楷体" pitchFamily="49" charset="-122"/>
                <a:ea typeface="楷体" pitchFamily="49" charset="-122"/>
              </a:rPr>
              <a:t>———</a:t>
            </a:r>
          </a:p>
          <a:p>
            <a:pPr>
              <a:lnSpc>
                <a:spcPct val="130000"/>
              </a:lnSpc>
            </a:pPr>
            <a:r>
              <a:rPr lang="zh-CN" altLang="zh-CN" sz="2800" b="1" dirty="0">
                <a:latin typeface="楷体" pitchFamily="49" charset="-122"/>
                <a:ea typeface="楷体" pitchFamily="49" charset="-122"/>
              </a:rPr>
              <a:t>成虫离枝飞去</a:t>
            </a:r>
            <a:r>
              <a:rPr lang="en-US" altLang="zh-CN" sz="2800" b="1" dirty="0">
                <a:latin typeface="楷体" pitchFamily="49" charset="-122"/>
                <a:ea typeface="楷体" pitchFamily="49" charset="-122"/>
              </a:rPr>
              <a:t>——</a:t>
            </a:r>
            <a:r>
              <a:rPr lang="zh-CN" altLang="zh-CN" sz="2800" b="1" dirty="0">
                <a:latin typeface="楷体" pitchFamily="49" charset="-122"/>
                <a:ea typeface="楷体" pitchFamily="49" charset="-122"/>
              </a:rPr>
              <a:t>成虫交配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产卵</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死亡</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endParaRPr lang="en-US" altLang="en-US" sz="2800" b="1" dirty="0">
              <a:latin typeface="楷体" pitchFamily="49" charset="-122"/>
              <a:ea typeface="楷体" pitchFamily="49" charset="-122"/>
            </a:endParaRPr>
          </a:p>
        </p:txBody>
      </p:sp>
      <p:grpSp>
        <p:nvGrpSpPr>
          <p:cNvPr id="8"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99"/>
          <p:cNvSpPr txBox="1">
            <a:spLocks noChangeArrowheads="1"/>
          </p:cNvSpPr>
          <p:nvPr/>
        </p:nvSpPr>
        <p:spPr bwMode="auto">
          <a:xfrm>
            <a:off x="1115616" y="565870"/>
            <a:ext cx="55451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宋体" pitchFamily="2" charset="-122"/>
              </a:rPr>
              <a:t>本文的说明顺序有什么特别之处？</a:t>
            </a:r>
          </a:p>
        </p:txBody>
      </p:sp>
      <p:sp>
        <p:nvSpPr>
          <p:cNvPr id="23557" name="文本框 99"/>
          <p:cNvSpPr txBox="1">
            <a:spLocks noChangeArrowheads="1"/>
          </p:cNvSpPr>
          <p:nvPr/>
        </p:nvSpPr>
        <p:spPr bwMode="auto">
          <a:xfrm>
            <a:off x="358775" y="1131888"/>
            <a:ext cx="842645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2800" b="1" dirty="0">
                <a:latin typeface="楷体" pitchFamily="49" charset="-122"/>
                <a:ea typeface="楷体" pitchFamily="49" charset="-122"/>
              </a:rPr>
              <a:t>    本文没有按照一般说明文的写作顺序，先写卵，再写幼虫，再写成虫。而是</a:t>
            </a:r>
            <a:r>
              <a:rPr lang="zh-CN" altLang="en-US" sz="2800" b="1" dirty="0">
                <a:solidFill>
                  <a:srgbClr val="FF0000"/>
                </a:solidFill>
                <a:latin typeface="楷体" pitchFamily="49" charset="-122"/>
                <a:ea typeface="楷体" pitchFamily="49" charset="-122"/>
              </a:rPr>
              <a:t>打破常规，先写幼虫到成虫，再写卵到幼虫</a:t>
            </a:r>
            <a:r>
              <a:rPr lang="zh-CN" altLang="en-US" sz="2800" b="1" dirty="0">
                <a:latin typeface="楷体" pitchFamily="49" charset="-122"/>
                <a:ea typeface="楷体" pitchFamily="49" charset="-122"/>
              </a:rPr>
              <a:t>。</a:t>
            </a:r>
            <a:endParaRPr lang="en-US" altLang="zh-CN" sz="2800" b="1" dirty="0">
              <a:latin typeface="楷体" pitchFamily="49" charset="-122"/>
              <a:ea typeface="楷体" pitchFamily="49" charset="-122"/>
            </a:endParaRPr>
          </a:p>
          <a:p>
            <a:pPr>
              <a:lnSpc>
                <a:spcPct val="150000"/>
              </a:lnSpc>
            </a:pPr>
            <a:r>
              <a:rPr lang="en-US" altLang="zh-CN" sz="2800" b="1" dirty="0">
                <a:latin typeface="楷体" pitchFamily="49" charset="-122"/>
                <a:ea typeface="楷体" pitchFamily="49" charset="-122"/>
              </a:rPr>
              <a:t>    </a:t>
            </a:r>
            <a:r>
              <a:rPr lang="zh-CN" altLang="en-US" sz="2800" b="1" dirty="0">
                <a:latin typeface="楷体" pitchFamily="49" charset="-122"/>
                <a:ea typeface="楷体" pitchFamily="49" charset="-122"/>
              </a:rPr>
              <a:t>作者这样写的目的是为了</a:t>
            </a:r>
            <a:r>
              <a:rPr lang="zh-CN" altLang="en-US" sz="2800" b="1" dirty="0">
                <a:solidFill>
                  <a:srgbClr val="FF0000"/>
                </a:solidFill>
                <a:latin typeface="楷体" pitchFamily="49" charset="-122"/>
                <a:ea typeface="楷体" pitchFamily="49" charset="-122"/>
              </a:rPr>
              <a:t>突出“四年黑暗中的苦工”</a:t>
            </a:r>
            <a:r>
              <a:rPr lang="zh-CN" altLang="en-US" sz="2800" b="1" dirty="0">
                <a:latin typeface="楷体" pitchFamily="49" charset="-122"/>
                <a:ea typeface="楷体" pitchFamily="49" charset="-122"/>
              </a:rPr>
              <a:t>，使行文摇曳生姿，不落俗套。</a:t>
            </a:r>
          </a:p>
        </p:txBody>
      </p:sp>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557">
                                            <p:txEl>
                                              <p:pRg st="0" end="0"/>
                                            </p:txEl>
                                          </p:spTgt>
                                        </p:tgtEl>
                                        <p:attrNameLst>
                                          <p:attrName>style.visibility</p:attrName>
                                        </p:attrNameLst>
                                      </p:cBhvr>
                                      <p:to>
                                        <p:strVal val="visible"/>
                                      </p:to>
                                    </p:set>
                                    <p:animEffect transition="in" filter="randombar(horizontal)">
                                      <p:cBhvr>
                                        <p:cTn id="7" dur="500"/>
                                        <p:tgtEl>
                                          <p:spTgt spid="235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3557">
                                            <p:txEl>
                                              <p:pRg st="1" end="1"/>
                                            </p:txEl>
                                          </p:spTgt>
                                        </p:tgtEl>
                                        <p:attrNameLst>
                                          <p:attrName>style.visibility</p:attrName>
                                        </p:attrNameLst>
                                      </p:cBhvr>
                                      <p:to>
                                        <p:strVal val="visible"/>
                                      </p:to>
                                    </p:set>
                                    <p:animEffect transition="in" filter="randombar(horizontal)">
                                      <p:cBhvr>
                                        <p:cTn id="12" dur="500"/>
                                        <p:tgtEl>
                                          <p:spTgt spid="235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Box 2"/>
          <p:cNvSpPr txBox="1">
            <a:spLocks noChangeArrowheads="1"/>
          </p:cNvSpPr>
          <p:nvPr/>
        </p:nvSpPr>
        <p:spPr bwMode="auto">
          <a:xfrm>
            <a:off x="467544" y="699542"/>
            <a:ext cx="554384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800" b="1" dirty="0"/>
              <a:t>本文体现了作者怎样的科学精神？</a:t>
            </a:r>
          </a:p>
        </p:txBody>
      </p:sp>
      <p:sp>
        <p:nvSpPr>
          <p:cNvPr id="24580" name="TextBox 8"/>
          <p:cNvSpPr txBox="1">
            <a:spLocks noChangeArrowheads="1"/>
          </p:cNvSpPr>
          <p:nvPr/>
        </p:nvSpPr>
        <p:spPr bwMode="auto">
          <a:xfrm>
            <a:off x="468313" y="3518251"/>
            <a:ext cx="7992119" cy="637675"/>
          </a:xfrm>
          <a:prstGeom prst="rect">
            <a:avLst/>
          </a:prstGeom>
          <a:solidFill>
            <a:schemeClr val="accent6">
              <a:lumMod val="20000"/>
              <a:lumOff val="80000"/>
            </a:schemeClr>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en-US" altLang="zh-CN" sz="2800" b="1" dirty="0">
                <a:latin typeface="楷体" pitchFamily="49" charset="-122"/>
                <a:ea typeface="楷体" pitchFamily="49" charset="-122"/>
              </a:rPr>
              <a:t>3.</a:t>
            </a:r>
            <a:r>
              <a:rPr lang="zh-CN" altLang="en-US" sz="2800" b="1" dirty="0">
                <a:latin typeface="楷体" pitchFamily="49" charset="-122"/>
                <a:ea typeface="楷体" pitchFamily="49" charset="-122"/>
              </a:rPr>
              <a:t>尊重世间万物，以平等和尊重的态度来做研究。</a:t>
            </a:r>
          </a:p>
        </p:txBody>
      </p:sp>
      <p:grpSp>
        <p:nvGrpSpPr>
          <p:cNvPr id="8"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468312" y="1546453"/>
            <a:ext cx="7992119" cy="637675"/>
          </a:xfrm>
          <a:prstGeom prst="rect">
            <a:avLst/>
          </a:prstGeom>
          <a:solidFill>
            <a:schemeClr val="accent2">
              <a:lumMod val="40000"/>
              <a:lumOff val="60000"/>
            </a:schemeClr>
          </a:solidFill>
        </p:spPr>
        <p:txBody>
          <a:bodyPr wrap="square">
            <a:spAutoFit/>
          </a:bodyPr>
          <a:lstStyle/>
          <a:p>
            <a:pPr lvl="0">
              <a:lnSpc>
                <a:spcPct val="150000"/>
              </a:lnSpc>
            </a:pPr>
            <a:r>
              <a:rPr lang="en-US" altLang="zh-CN" sz="2800" b="1" dirty="0">
                <a:solidFill>
                  <a:prstClr val="black"/>
                </a:solidFill>
                <a:latin typeface="楷体" pitchFamily="49" charset="-122"/>
                <a:ea typeface="楷体" pitchFamily="49" charset="-122"/>
              </a:rPr>
              <a:t>1.</a:t>
            </a:r>
            <a:r>
              <a:rPr lang="zh-CN" altLang="en-US" sz="2800" b="1" dirty="0">
                <a:solidFill>
                  <a:prstClr val="black"/>
                </a:solidFill>
                <a:latin typeface="楷体" pitchFamily="49" charset="-122"/>
                <a:ea typeface="楷体" pitchFamily="49" charset="-122"/>
              </a:rPr>
              <a:t>对世界充满好奇，并勇于探索。</a:t>
            </a:r>
            <a:endParaRPr lang="en-US" altLang="zh-CN" sz="2800" b="1" dirty="0">
              <a:solidFill>
                <a:prstClr val="black"/>
              </a:solidFill>
              <a:latin typeface="楷体" pitchFamily="49" charset="-122"/>
              <a:ea typeface="楷体" pitchFamily="49" charset="-122"/>
            </a:endParaRPr>
          </a:p>
        </p:txBody>
      </p:sp>
      <p:sp>
        <p:nvSpPr>
          <p:cNvPr id="3" name="矩形 2"/>
          <p:cNvSpPr/>
          <p:nvPr/>
        </p:nvSpPr>
        <p:spPr>
          <a:xfrm>
            <a:off x="468313" y="2532352"/>
            <a:ext cx="7992119" cy="637675"/>
          </a:xfrm>
          <a:prstGeom prst="rect">
            <a:avLst/>
          </a:prstGeom>
          <a:solidFill>
            <a:schemeClr val="accent5">
              <a:lumMod val="20000"/>
              <a:lumOff val="80000"/>
            </a:schemeClr>
          </a:solidFill>
        </p:spPr>
        <p:txBody>
          <a:bodyPr wrap="square">
            <a:spAutoFit/>
          </a:bodyPr>
          <a:lstStyle/>
          <a:p>
            <a:pPr lvl="0">
              <a:lnSpc>
                <a:spcPct val="150000"/>
              </a:lnSpc>
            </a:pPr>
            <a:r>
              <a:rPr lang="en-US" altLang="zh-CN" sz="2800" b="1" dirty="0">
                <a:solidFill>
                  <a:prstClr val="black"/>
                </a:solidFill>
                <a:latin typeface="楷体" pitchFamily="49" charset="-122"/>
                <a:ea typeface="楷体" pitchFamily="49" charset="-122"/>
              </a:rPr>
              <a:t>2.</a:t>
            </a:r>
            <a:r>
              <a:rPr lang="zh-CN" altLang="en-US" sz="2800" b="1" dirty="0">
                <a:solidFill>
                  <a:prstClr val="black"/>
                </a:solidFill>
                <a:latin typeface="楷体" pitchFamily="49" charset="-122"/>
                <a:ea typeface="楷体" pitchFamily="49" charset="-122"/>
              </a:rPr>
              <a:t>注重观察和实验。</a:t>
            </a:r>
            <a:endParaRPr lang="en-US" altLang="zh-CN" sz="2800" b="1" dirty="0">
              <a:solidFill>
                <a:prstClr val="black"/>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randombar(horizontal)">
                                      <p:cBhvr>
                                        <p:cTn id="1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
          <p:cNvSpPr txBox="1">
            <a:spLocks noChangeArrowheads="1"/>
          </p:cNvSpPr>
          <p:nvPr/>
        </p:nvSpPr>
        <p:spPr bwMode="auto">
          <a:xfrm>
            <a:off x="539366" y="1404521"/>
            <a:ext cx="806526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2800" b="1" dirty="0">
                <a:solidFill>
                  <a:srgbClr val="000000"/>
                </a:solidFill>
                <a:latin typeface="楷体" pitchFamily="49" charset="-122"/>
                <a:ea typeface="楷体" pitchFamily="49" charset="-122"/>
              </a:rPr>
              <a:t>    上节课我们明确了文章的主要内容，从蝉的地穴和蝉的卵两方面了解了蝉的生活习性。今天让我们再次走进课文，学习文章的写作手法和语言。</a:t>
            </a:r>
          </a:p>
        </p:txBody>
      </p:sp>
      <p:grpSp>
        <p:nvGrpSpPr>
          <p:cNvPr id="7" name="组合 6"/>
          <p:cNvGrpSpPr>
            <a:grpSpLocks/>
          </p:cNvGrpSpPr>
          <p:nvPr/>
        </p:nvGrpSpPr>
        <p:grpSpPr bwMode="auto">
          <a:xfrm>
            <a:off x="179388" y="123825"/>
            <a:ext cx="1630362" cy="400050"/>
            <a:chOff x="160049" y="525491"/>
            <a:chExt cx="1629583" cy="400170"/>
          </a:xfrm>
        </p:grpSpPr>
        <p:pic>
          <p:nvPicPr>
            <p:cNvPr id="8"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11"/>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solidFill>
                    <a:srgbClr val="FFFFFF"/>
                  </a:solidFill>
                  <a:latin typeface="黑体" pitchFamily="49" charset="-122"/>
                  <a:ea typeface="黑体" pitchFamily="49" charset="-122"/>
                </a:rPr>
                <a:t>第二课时</a:t>
              </a: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28575" y="-3175"/>
            <a:ext cx="2006600" cy="522288"/>
            <a:chOff x="70" y="-63"/>
            <a:chExt cx="3160" cy="822"/>
          </a:xfrm>
        </p:grpSpPr>
        <p:sp>
          <p:nvSpPr>
            <p:cNvPr id="1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2"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4" name="组合 7"/>
          <p:cNvGrpSpPr>
            <a:grpSpLocks/>
          </p:cNvGrpSpPr>
          <p:nvPr/>
        </p:nvGrpSpPr>
        <p:grpSpPr bwMode="auto">
          <a:xfrm>
            <a:off x="755650" y="1117600"/>
            <a:ext cx="7986713" cy="2462213"/>
            <a:chOff x="827088" y="685800"/>
            <a:chExt cx="7986712" cy="2462213"/>
          </a:xfrm>
        </p:grpSpPr>
        <p:pic>
          <p:nvPicPr>
            <p:cNvPr id="15"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圆角矩形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685800"/>
              <a:ext cx="73787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4"/>
            <p:cNvSpPr>
              <a:spLocks noChangeArrowheads="1"/>
            </p:cNvSpPr>
            <p:nvPr/>
          </p:nvSpPr>
          <p:spPr bwMode="auto">
            <a:xfrm>
              <a:off x="2324894" y="843558"/>
              <a:ext cx="612068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800" dirty="0">
                  <a:solidFill>
                    <a:srgbClr val="A96A00"/>
                  </a:solidFill>
                  <a:latin typeface="黑体" pitchFamily="49" charset="-122"/>
                  <a:ea typeface="黑体" pitchFamily="49" charset="-122"/>
                </a:rPr>
                <a:t>通读全文，思考：作为一篇文艺性说明文，本文具有怎样的特点？具体体现在哪些方面？结合课文内容分析。</a:t>
              </a:r>
            </a:p>
          </p:txBody>
        </p:sp>
      </p:grpSp>
      <p:sp>
        <p:nvSpPr>
          <p:cNvPr id="2" name="TextBox 1"/>
          <p:cNvSpPr txBox="1"/>
          <p:nvPr/>
        </p:nvSpPr>
        <p:spPr>
          <a:xfrm>
            <a:off x="2051720" y="3130971"/>
            <a:ext cx="6264696" cy="1384995"/>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    在说明中兼用文学的笔法，对要说明的事物进行具体的描绘，文章生动活泼，容易激发读者的阅读兴趣。</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538"/>
            <a:ext cx="9144000" cy="516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8197" name="矩形 7"/>
          <p:cNvSpPr>
            <a:spLocks noChangeArrowheads="1"/>
          </p:cNvSpPr>
          <p:nvPr/>
        </p:nvSpPr>
        <p:spPr bwMode="auto">
          <a:xfrm>
            <a:off x="7380288" y="4227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dirty="0">
                <a:solidFill>
                  <a:schemeClr val="bg1"/>
                </a:solidFill>
                <a:hlinkClick r:id="rId4" action="ppaction://hlinksldjump"/>
              </a:rPr>
              <a:t>第一课时</a:t>
            </a:r>
            <a:endParaRPr lang="zh-CN" altLang="en-US" dirty="0">
              <a:solidFill>
                <a:schemeClr val="bg1"/>
              </a:solidFill>
            </a:endParaRPr>
          </a:p>
        </p:txBody>
      </p:sp>
      <p:sp>
        <p:nvSpPr>
          <p:cNvPr id="8198" name="矩形 8"/>
          <p:cNvSpPr>
            <a:spLocks noChangeArrowheads="1"/>
          </p:cNvSpPr>
          <p:nvPr/>
        </p:nvSpPr>
        <p:spPr bwMode="auto">
          <a:xfrm>
            <a:off x="7380288" y="46593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dirty="0">
                <a:solidFill>
                  <a:schemeClr val="bg1"/>
                </a:solidFill>
                <a:hlinkClick r:id="rId5" action="ppaction://hlinksldjump"/>
              </a:rPr>
              <a:t>第二课时</a:t>
            </a:r>
            <a:endParaRPr lang="zh-CN" altLang="en-US" dirty="0">
              <a:solidFill>
                <a:schemeClr val="bg1"/>
              </a:solidFill>
            </a:endParaRPr>
          </a:p>
        </p:txBody>
      </p:sp>
      <p:grpSp>
        <p:nvGrpSpPr>
          <p:cNvPr id="8199" name="组合 1"/>
          <p:cNvGrpSpPr>
            <a:grpSpLocks/>
          </p:cNvGrpSpPr>
          <p:nvPr/>
        </p:nvGrpSpPr>
        <p:grpSpPr bwMode="auto">
          <a:xfrm>
            <a:off x="58738" y="50800"/>
            <a:ext cx="1920875" cy="369888"/>
            <a:chOff x="58738" y="50800"/>
            <a:chExt cx="1920875" cy="368777"/>
          </a:xfrm>
        </p:grpSpPr>
        <p:sp>
          <p:nvSpPr>
            <p:cNvPr id="10" name="圆角矩形 9"/>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a:latin typeface="宋体" panose="02010600030101010101" pitchFamily="2" charset="-122"/>
                <a:ea typeface="宋体" panose="02010600030101010101" pitchFamily="2" charset="-122"/>
              </a:endParaRPr>
            </a:p>
          </p:txBody>
        </p:sp>
        <p:sp>
          <p:nvSpPr>
            <p:cNvPr id="8202" name="文本框 1"/>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b="1" dirty="0">
                  <a:solidFill>
                    <a:schemeClr val="bg1"/>
                  </a:solidFill>
                  <a:latin typeface="宋体" panose="02010600030101010101" pitchFamily="2" charset="-122"/>
                </a:rPr>
                <a:t>八年级语文上册</a:t>
              </a:r>
            </a:p>
          </p:txBody>
        </p:sp>
      </p:grpSp>
      <p:sp>
        <p:nvSpPr>
          <p:cNvPr id="11" name="TextBox 48"/>
          <p:cNvSpPr txBox="1"/>
          <p:nvPr/>
        </p:nvSpPr>
        <p:spPr>
          <a:xfrm>
            <a:off x="1961710" y="1563638"/>
            <a:ext cx="5220581" cy="854080"/>
          </a:xfrm>
          <a:prstGeom prst="rect">
            <a:avLst/>
          </a:prstGeom>
          <a:noFill/>
          <a:ln w="19050">
            <a:solidFill>
              <a:schemeClr val="tx1"/>
            </a:solidFill>
          </a:ln>
          <a:effectLst>
            <a:softEdge rad="31750"/>
          </a:effec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buFontTx/>
              <a:buNone/>
              <a:defRPr/>
            </a:pPr>
            <a:r>
              <a:rPr lang="en-US" altLang="zh-CN" sz="5100" b="1" dirty="0" smtClean="0">
                <a:solidFill>
                  <a:srgbClr val="FF0000"/>
                </a:solidFill>
                <a:effectLst>
                  <a:outerShdw blurRad="38100" dist="38100" dir="2700000" algn="tl">
                    <a:srgbClr val="C0C0C0"/>
                  </a:outerShdw>
                </a:effectLst>
                <a:latin typeface="宋体" pitchFamily="2" charset="-122"/>
                <a:cs typeface="Kaiti SC"/>
              </a:rPr>
              <a:t>20</a:t>
            </a:r>
            <a:r>
              <a:rPr lang="zh-CN" altLang="en-US" sz="5100" b="1" baseline="30000" dirty="0" smtClean="0">
                <a:solidFill>
                  <a:srgbClr val="FF0000"/>
                </a:solidFill>
                <a:effectLst>
                  <a:outerShdw blurRad="38100" dist="38100" dir="2700000" algn="tl">
                    <a:srgbClr val="C0C0C0"/>
                  </a:outerShdw>
                </a:effectLst>
                <a:latin typeface="宋体" pitchFamily="2" charset="-122"/>
                <a:cs typeface="Kaiti SC"/>
              </a:rPr>
              <a:t>*</a:t>
            </a:r>
            <a:r>
              <a:rPr lang="en-US" altLang="zh-CN" sz="5100" b="1" dirty="0" smtClean="0">
                <a:solidFill>
                  <a:srgbClr val="FF0000"/>
                </a:solidFill>
                <a:effectLst>
                  <a:outerShdw blurRad="38100" dist="38100" dir="2700000" algn="tl">
                    <a:srgbClr val="C0C0C0"/>
                  </a:outerShdw>
                </a:effectLst>
                <a:latin typeface="宋体" pitchFamily="2" charset="-122"/>
                <a:cs typeface="Kaiti SC"/>
              </a:rPr>
              <a:t>  </a:t>
            </a:r>
            <a:r>
              <a:rPr lang="zh-CN" altLang="en-US" sz="5100" b="1" dirty="0">
                <a:solidFill>
                  <a:srgbClr val="FF0000"/>
                </a:solidFill>
                <a:effectLst>
                  <a:outerShdw blurRad="38100" dist="38100" dir="2700000" algn="tl">
                    <a:srgbClr val="C0C0C0"/>
                  </a:outerShdw>
                </a:effectLst>
                <a:latin typeface="宋体" pitchFamily="2" charset="-122"/>
                <a:cs typeface="Kaiti SC"/>
              </a:rPr>
              <a:t>蝉</a:t>
            </a:r>
          </a:p>
        </p:txBody>
      </p:sp>
      <p:pic>
        <p:nvPicPr>
          <p:cNvPr id="13"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8575" y="-3175"/>
            <a:ext cx="2006600" cy="522288"/>
            <a:chOff x="70" y="-63"/>
            <a:chExt cx="3160" cy="822"/>
          </a:xfrm>
        </p:grpSpPr>
        <p:sp>
          <p:nvSpPr>
            <p:cNvPr id="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2"/>
          <p:cNvSpPr>
            <a:spLocks noChangeArrowheads="1"/>
          </p:cNvSpPr>
          <p:nvPr/>
        </p:nvSpPr>
        <p:spPr bwMode="auto">
          <a:xfrm>
            <a:off x="664531" y="1131590"/>
            <a:ext cx="7814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我是屋里的主人，它却是门外的统治者。有了它的统治，这里无论怎样都是不安静的。</a:t>
            </a:r>
          </a:p>
        </p:txBody>
      </p:sp>
      <p:sp>
        <p:nvSpPr>
          <p:cNvPr id="7" name="圆角矩形标注 6">
            <a:extLst/>
          </p:cNvPr>
          <p:cNvSpPr/>
          <p:nvPr/>
        </p:nvSpPr>
        <p:spPr>
          <a:xfrm>
            <a:off x="647700"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a:t>
            </a:r>
            <a:r>
              <a:rPr lang="zh-CN" altLang="en-US" sz="2200" dirty="0">
                <a:solidFill>
                  <a:srgbClr val="FF0000"/>
                </a:solidFill>
                <a:latin typeface="黑体" pitchFamily="49" charset="-122"/>
                <a:ea typeface="黑体" pitchFamily="49" charset="-122"/>
              </a:rPr>
              <a:t>文艺化的笔调。</a:t>
            </a:r>
            <a:r>
              <a:rPr lang="zh-CN" altLang="en-US" sz="2200" dirty="0">
                <a:solidFill>
                  <a:srgbClr val="0000FF"/>
                </a:solidFill>
                <a:latin typeface="黑体" pitchFamily="49" charset="-122"/>
                <a:ea typeface="黑体" pitchFamily="49" charset="-122"/>
              </a:rPr>
              <a:t>本文不像一般的说明文那样平实，“统治”二字用得十分有趣。</a:t>
            </a:r>
          </a:p>
        </p:txBody>
      </p:sp>
    </p:spTree>
    <p:extLst>
      <p:ext uri="{BB962C8B-B14F-4D97-AF65-F5344CB8AC3E}">
        <p14:creationId xmlns:p14="http://schemas.microsoft.com/office/powerpoint/2010/main" val="326027067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8575" y="-3175"/>
            <a:ext cx="2006600" cy="522288"/>
            <a:chOff x="70" y="-63"/>
            <a:chExt cx="3160" cy="822"/>
          </a:xfrm>
        </p:grpSpPr>
        <p:sp>
          <p:nvSpPr>
            <p:cNvPr id="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2"/>
          <p:cNvSpPr>
            <a:spLocks noChangeArrowheads="1"/>
          </p:cNvSpPr>
          <p:nvPr/>
        </p:nvSpPr>
        <p:spPr bwMode="auto">
          <a:xfrm>
            <a:off x="664531" y="910917"/>
            <a:ext cx="7814939"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600" b="1" dirty="0">
                <a:latin typeface="楷体" pitchFamily="49" charset="-122"/>
                <a:ea typeface="楷体" pitchFamily="49" charset="-122"/>
              </a:rPr>
              <a:t>    可怜做母亲的对此一无所知。它的大而锐利的眼睛并不是看不见这些可怕的敌人不怀好意地待在旁边。然而它仍然无动于衷，让自己牺牲。它要轧碎这些坏种子非常容易，不过它竟不能改变它的本能来拯救它的家族。</a:t>
            </a:r>
          </a:p>
        </p:txBody>
      </p:sp>
      <p:sp>
        <p:nvSpPr>
          <p:cNvPr id="7" name="圆角矩形标注 6">
            <a:extLst/>
          </p:cNvPr>
          <p:cNvSpPr/>
          <p:nvPr/>
        </p:nvSpPr>
        <p:spPr>
          <a:xfrm>
            <a:off x="647700" y="3147244"/>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a:t>
            </a:r>
            <a:r>
              <a:rPr lang="zh-CN" altLang="en-US" sz="2200" dirty="0">
                <a:solidFill>
                  <a:srgbClr val="FF0000"/>
                </a:solidFill>
                <a:latin typeface="黑体" pitchFamily="49" charset="-122"/>
                <a:ea typeface="黑体" pitchFamily="49" charset="-122"/>
              </a:rPr>
              <a:t>拟人手法的运用</a:t>
            </a:r>
            <a:r>
              <a:rPr lang="zh-CN" altLang="en-US" sz="2200" dirty="0">
                <a:solidFill>
                  <a:srgbClr val="0000FF"/>
                </a:solidFill>
                <a:latin typeface="黑体" pitchFamily="49" charset="-122"/>
                <a:ea typeface="黑体" pitchFamily="49" charset="-122"/>
              </a:rPr>
              <a:t>，使文章自然、亲切，增强了可读性，作者对蝉的命运的同情也洋溢在字里行间。</a:t>
            </a:r>
          </a:p>
        </p:txBody>
      </p:sp>
    </p:spTree>
    <p:extLst>
      <p:ext uri="{BB962C8B-B14F-4D97-AF65-F5344CB8AC3E}">
        <p14:creationId xmlns:p14="http://schemas.microsoft.com/office/powerpoint/2010/main" val="382209537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8575" y="-3175"/>
            <a:ext cx="2006600" cy="522288"/>
            <a:chOff x="70" y="-63"/>
            <a:chExt cx="3160" cy="822"/>
          </a:xfrm>
        </p:grpSpPr>
        <p:sp>
          <p:nvSpPr>
            <p:cNvPr id="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2"/>
          <p:cNvSpPr>
            <a:spLocks noChangeArrowheads="1"/>
          </p:cNvSpPr>
          <p:nvPr/>
        </p:nvSpPr>
        <p:spPr bwMode="auto">
          <a:xfrm>
            <a:off x="664531" y="1131590"/>
            <a:ext cx="781493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这小圆孔约一英寸口径，周围一点儿土都没有。大多数掘地昆虫，例如金蜣，窠外面总有一座土堆。</a:t>
            </a:r>
          </a:p>
        </p:txBody>
      </p:sp>
      <p:sp>
        <p:nvSpPr>
          <p:cNvPr id="7" name="圆角矩形标注 6">
            <a:extLst/>
          </p:cNvPr>
          <p:cNvSpPr/>
          <p:nvPr/>
        </p:nvSpPr>
        <p:spPr>
          <a:xfrm>
            <a:off x="647700" y="2787204"/>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r>
              <a:rPr lang="zh-CN" altLang="en-US" sz="2200" dirty="0">
                <a:solidFill>
                  <a:srgbClr val="FF0000"/>
                </a:solidFill>
                <a:latin typeface="黑体" pitchFamily="49" charset="-122"/>
                <a:ea typeface="黑体" pitchFamily="49" charset="-122"/>
              </a:rPr>
              <a:t>通过比较来写蝉</a:t>
            </a:r>
            <a:r>
              <a:rPr lang="zh-CN" altLang="en-US" sz="2200" dirty="0">
                <a:solidFill>
                  <a:srgbClr val="0000FF"/>
                </a:solidFill>
                <a:latin typeface="黑体" pitchFamily="49" charset="-122"/>
                <a:ea typeface="黑体" pitchFamily="49" charset="-122"/>
              </a:rPr>
              <a:t>，体现出作者对各种昆虫的习性了如指掌。</a:t>
            </a:r>
          </a:p>
        </p:txBody>
      </p:sp>
    </p:spTree>
    <p:extLst>
      <p:ext uri="{BB962C8B-B14F-4D97-AF65-F5344CB8AC3E}">
        <p14:creationId xmlns:p14="http://schemas.microsoft.com/office/powerpoint/2010/main" val="414864788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8575" y="-3175"/>
            <a:ext cx="2006600" cy="522288"/>
            <a:chOff x="70" y="-63"/>
            <a:chExt cx="3160" cy="822"/>
          </a:xfrm>
        </p:grpSpPr>
        <p:sp>
          <p:nvSpPr>
            <p:cNvPr id="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2"/>
          <p:cNvSpPr>
            <a:spLocks noChangeArrowheads="1"/>
          </p:cNvSpPr>
          <p:nvPr/>
        </p:nvSpPr>
        <p:spPr bwMode="auto">
          <a:xfrm>
            <a:off x="664531" y="1016149"/>
            <a:ext cx="7814939"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600" b="1" dirty="0">
                <a:latin typeface="楷体" pitchFamily="49" charset="-122"/>
                <a:ea typeface="楷体" pitchFamily="49" charset="-122"/>
              </a:rPr>
              <a:t>    鱼形幼虫一到孔外，皮即刻脱去。但脱下的皮自动形成一种线，幼虫靠它能够附着在树枝上。幼虫落地之前，就在这里行日光浴，踢踢腿，试试筋力，有时又懒洋洋地在绳端摇摆着。</a:t>
            </a:r>
          </a:p>
        </p:txBody>
      </p:sp>
      <p:sp>
        <p:nvSpPr>
          <p:cNvPr id="7" name="圆角矩形标注 6">
            <a:extLst/>
          </p:cNvPr>
          <p:cNvSpPr/>
          <p:nvPr/>
        </p:nvSpPr>
        <p:spPr>
          <a:xfrm>
            <a:off x="647700" y="3103811"/>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FF0000"/>
                </a:solidFill>
                <a:latin typeface="黑体" pitchFamily="49" charset="-122"/>
                <a:ea typeface="黑体" pitchFamily="49" charset="-122"/>
              </a:rPr>
              <a:t>    语言既准确严谨，又生动有趣，富有感情色彩。</a:t>
            </a:r>
            <a:r>
              <a:rPr lang="zh-CN" altLang="en-US" sz="2200" dirty="0">
                <a:solidFill>
                  <a:srgbClr val="0000FF"/>
                </a:solidFill>
                <a:latin typeface="黑体" pitchFamily="49" charset="-122"/>
                <a:ea typeface="黑体" pitchFamily="49" charset="-122"/>
              </a:rPr>
              <a:t>这里的动作描写非常准确生动，令人印象深刻。</a:t>
            </a:r>
          </a:p>
        </p:txBody>
      </p:sp>
    </p:spTree>
    <p:extLst>
      <p:ext uri="{BB962C8B-B14F-4D97-AF65-F5344CB8AC3E}">
        <p14:creationId xmlns:p14="http://schemas.microsoft.com/office/powerpoint/2010/main" val="293305700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28575" y="-3175"/>
            <a:ext cx="2006600" cy="522288"/>
            <a:chOff x="70" y="-63"/>
            <a:chExt cx="3160" cy="822"/>
          </a:xfrm>
        </p:grpSpPr>
        <p:sp>
          <p:nvSpPr>
            <p:cNvPr id="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2"/>
          <p:cNvSpPr>
            <a:spLocks noChangeArrowheads="1"/>
          </p:cNvSpPr>
          <p:nvPr/>
        </p:nvSpPr>
        <p:spPr bwMode="auto">
          <a:xfrm>
            <a:off x="664531" y="915566"/>
            <a:ext cx="7814939"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600" b="1" dirty="0">
                <a:latin typeface="楷体" pitchFamily="49" charset="-122"/>
                <a:ea typeface="楷体" pitchFamily="49" charset="-122"/>
              </a:rPr>
              <a:t>    四年黑暗中的苦工，一个月阳光下的享乐，这就是蝉的生活。我们不应当讨厌它那喧嚣的歌声，因为它掘土四年，现在才能够穿起漂亮的衣服，长起可与飞鸟匹敌的翅膀，沐浴在温暖的阳光中。什么样的钹声能响亮到足以歌颂它那来之不易的刹那欢愉呢？</a:t>
            </a:r>
          </a:p>
        </p:txBody>
      </p:sp>
      <p:sp>
        <p:nvSpPr>
          <p:cNvPr id="7" name="圆角矩形标注 6">
            <a:extLst/>
          </p:cNvPr>
          <p:cNvSpPr/>
          <p:nvPr/>
        </p:nvSpPr>
        <p:spPr>
          <a:xfrm>
            <a:off x="647700" y="3234680"/>
            <a:ext cx="7848600" cy="1224136"/>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语言饱含深情，容易激发读者的共鸣。这段抒情兼议论的文字充满感情，表现了作者对生命的理解和尊重，对世间万物的关爱，具有打动人心的力量。</a:t>
            </a:r>
          </a:p>
        </p:txBody>
      </p:sp>
    </p:spTree>
    <p:extLst>
      <p:ext uri="{BB962C8B-B14F-4D97-AF65-F5344CB8AC3E}">
        <p14:creationId xmlns:p14="http://schemas.microsoft.com/office/powerpoint/2010/main" val="229340597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p:cNvSpPr txBox="1">
            <a:spLocks noChangeArrowheads="1"/>
          </p:cNvSpPr>
          <p:nvPr/>
        </p:nvSpPr>
        <p:spPr bwMode="auto">
          <a:xfrm>
            <a:off x="683953" y="1563638"/>
            <a:ext cx="7776095"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66725"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lnSpc>
                <a:spcPct val="150000"/>
              </a:lnSpc>
            </a:pP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本文作者在细致观察的基础上</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客观地记录了蝉的习性和成长规律</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体现了对待科学的严谨态度和热爱自然、讴歌生命的情感。</a:t>
            </a:r>
          </a:p>
        </p:txBody>
      </p:sp>
      <p:grpSp>
        <p:nvGrpSpPr>
          <p:cNvPr id="14" name="组合 1"/>
          <p:cNvGrpSpPr>
            <a:grpSpLocks/>
          </p:cNvGrpSpPr>
          <p:nvPr/>
        </p:nvGrpSpPr>
        <p:grpSpPr bwMode="auto">
          <a:xfrm>
            <a:off x="3700463" y="598488"/>
            <a:ext cx="1743075" cy="566737"/>
            <a:chOff x="3333750" y="598488"/>
            <a:chExt cx="1743075" cy="566737"/>
          </a:xfrm>
        </p:grpSpPr>
        <p:sp>
          <p:nvSpPr>
            <p:cNvPr id="15" name="圆角矩形 14"/>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25" name="组合 13"/>
          <p:cNvGrpSpPr>
            <a:grpSpLocks/>
          </p:cNvGrpSpPr>
          <p:nvPr/>
        </p:nvGrpSpPr>
        <p:grpSpPr bwMode="auto">
          <a:xfrm>
            <a:off x="28575" y="-20638"/>
            <a:ext cx="2006600" cy="522288"/>
            <a:chOff x="70" y="-63"/>
            <a:chExt cx="3160" cy="822"/>
          </a:xfrm>
        </p:grpSpPr>
        <p:sp>
          <p:nvSpPr>
            <p:cNvPr id="26"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课堂小结</a:t>
              </a:r>
            </a:p>
          </p:txBody>
        </p:sp>
        <p:cxnSp>
          <p:nvCxnSpPr>
            <p:cNvPr id="2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rrowheads="1"/>
          </p:cNvSpPr>
          <p:nvPr/>
        </p:nvSpPr>
        <p:spPr bwMode="auto">
          <a:xfrm>
            <a:off x="521457" y="1419225"/>
            <a:ext cx="810108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蝉的故事启发我们</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人生的价值在于奋斗。只有奋斗</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才有可能成功。或许奋斗的过程</a:t>
            </a:r>
            <a:r>
              <a:rPr lang="zh-CN" altLang="en-US" sz="2800" b="1" dirty="0">
                <a:latin typeface="楷体" pitchFamily="49" charset="-122"/>
                <a:ea typeface="楷体" pitchFamily="49" charset="-122"/>
              </a:rPr>
              <a:t>很</a:t>
            </a:r>
            <a:r>
              <a:rPr lang="zh-CN" altLang="zh-CN" sz="2800" b="1" dirty="0">
                <a:latin typeface="楷体" pitchFamily="49" charset="-122"/>
                <a:ea typeface="楷体" pitchFamily="49" charset="-122"/>
              </a:rPr>
              <a:t>漫长</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需要我们忍受孤独、寂寞</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但如果没有这个艰苦奋斗的过程</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就不会成功。不经历风雨</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怎能见彩</a:t>
            </a:r>
            <a:endParaRPr lang="en-US" altLang="zh-CN" sz="2800" b="1" dirty="0">
              <a:latin typeface="楷体" pitchFamily="49" charset="-122"/>
              <a:ea typeface="楷体" pitchFamily="49" charset="-122"/>
            </a:endParaRPr>
          </a:p>
          <a:p>
            <a:pPr indent="0"/>
            <a:r>
              <a:rPr lang="zh-CN" altLang="zh-CN" sz="2800" b="1" dirty="0">
                <a:latin typeface="楷体" pitchFamily="49" charset="-122"/>
                <a:ea typeface="楷体" pitchFamily="49" charset="-122"/>
              </a:rPr>
              <a:t>虹</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在困难面前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我们只有坚持那份对生命的韧劲和执着</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永不放弃</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才能让自己的生命之花开得鲜艳夺目</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让自己的人生之歌唱得响彻云霄</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endParaRPr lang="zh-CN" altLang="zh-CN" sz="2800" b="1" dirty="0">
              <a:latin typeface="楷体" pitchFamily="49" charset="-122"/>
              <a:ea typeface="楷体" pitchFamily="49" charset="-122"/>
            </a:endParaRPr>
          </a:p>
        </p:txBody>
      </p:sp>
      <p:grpSp>
        <p:nvGrpSpPr>
          <p:cNvPr id="14" name="组合 2"/>
          <p:cNvGrpSpPr>
            <a:grpSpLocks/>
          </p:cNvGrpSpPr>
          <p:nvPr/>
        </p:nvGrpSpPr>
        <p:grpSpPr bwMode="auto">
          <a:xfrm>
            <a:off x="3700463" y="598488"/>
            <a:ext cx="1743075" cy="566737"/>
            <a:chOff x="3333750" y="598488"/>
            <a:chExt cx="1743075" cy="566737"/>
          </a:xfrm>
        </p:grpSpPr>
        <p:sp>
          <p:nvSpPr>
            <p:cNvPr id="15" name="圆角矩形 14"/>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学后感悟</a:t>
              </a:r>
            </a:p>
          </p:txBody>
        </p:sp>
      </p:grpSp>
      <p:grpSp>
        <p:nvGrpSpPr>
          <p:cNvPr id="24" name="组合 13"/>
          <p:cNvGrpSpPr>
            <a:grpSpLocks/>
          </p:cNvGrpSpPr>
          <p:nvPr/>
        </p:nvGrpSpPr>
        <p:grpSpPr bwMode="auto">
          <a:xfrm>
            <a:off x="28575" y="-20638"/>
            <a:ext cx="2006600" cy="522288"/>
            <a:chOff x="70" y="-63"/>
            <a:chExt cx="3160" cy="822"/>
          </a:xfrm>
        </p:grpSpPr>
        <p:sp>
          <p:nvSpPr>
            <p:cNvPr id="2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a:spLocks noChangeArrowheads="1"/>
          </p:cNvSpPr>
          <p:nvPr/>
        </p:nvSpPr>
        <p:spPr bwMode="auto">
          <a:xfrm>
            <a:off x="359569" y="1251223"/>
            <a:ext cx="8424863"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本文的语言生动有趣</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充满文学色彩</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这个特点主要表现在两个方面</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一是把蝉人格化</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赋予它人的情感和行为。如写蝉产卵</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写出了蝉身为“可怜的母亲”生儿育女所付出的艰辛</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也写出了蚋残害生灵的可恨</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这就使文章具有较强的感染力</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使读者为这个小生物的成长慨叹。</a:t>
            </a:r>
            <a:r>
              <a:rPr lang="zh-CN" altLang="en-US" sz="2600" b="1" dirty="0">
                <a:latin typeface="楷体" pitchFamily="49" charset="-122"/>
                <a:ea typeface="楷体" pitchFamily="49" charset="-122"/>
              </a:rPr>
              <a:t>二是运用文学的语言表达。如运用比喻的修辞手法把一般不为人知的科学现象表现得具体形象，以“表演一种奇怪的体操”来比喻蝉的离壳过程。</a:t>
            </a:r>
            <a:endParaRPr lang="zh-CN" altLang="en-US" sz="2600" b="1" dirty="0">
              <a:solidFill>
                <a:srgbClr val="0000FF"/>
              </a:solidFill>
              <a:latin typeface="楷体" pitchFamily="49" charset="-122"/>
              <a:ea typeface="楷体" pitchFamily="49" charset="-122"/>
            </a:endParaRPr>
          </a:p>
        </p:txBody>
      </p:sp>
      <p:sp>
        <p:nvSpPr>
          <p:cNvPr id="35844" name="矩形 2"/>
          <p:cNvSpPr>
            <a:spLocks noChangeArrowheads="1"/>
          </p:cNvSpPr>
          <p:nvPr/>
        </p:nvSpPr>
        <p:spPr bwMode="auto">
          <a:xfrm>
            <a:off x="424111" y="627534"/>
            <a:ext cx="416674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600" dirty="0">
                <a:solidFill>
                  <a:srgbClr val="FF0000"/>
                </a:solidFill>
                <a:latin typeface="黑体" pitchFamily="49" charset="-122"/>
                <a:ea typeface="黑体" pitchFamily="49" charset="-122"/>
              </a:rPr>
              <a:t>充满文学色彩的语言。</a:t>
            </a:r>
            <a:endParaRPr lang="zh-CN" altLang="en-US" sz="2600" dirty="0">
              <a:solidFill>
                <a:srgbClr val="FF0000"/>
              </a:solidFill>
              <a:latin typeface="黑体" pitchFamily="49" charset="-122"/>
              <a:ea typeface="黑体" pitchFamily="49" charset="-122"/>
            </a:endParaRPr>
          </a:p>
        </p:txBody>
      </p:sp>
      <p:grpSp>
        <p:nvGrpSpPr>
          <p:cNvPr id="9" name="组合 8"/>
          <p:cNvGrpSpPr>
            <a:grpSpLocks/>
          </p:cNvGrpSpPr>
          <p:nvPr/>
        </p:nvGrpSpPr>
        <p:grpSpPr bwMode="auto">
          <a:xfrm>
            <a:off x="34925" y="-20638"/>
            <a:ext cx="2008188" cy="523876"/>
            <a:chOff x="70" y="-63"/>
            <a:chExt cx="3161" cy="824"/>
          </a:xfrm>
        </p:grpSpPr>
        <p:sp>
          <p:nvSpPr>
            <p:cNvPr id="1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文本框 2"/>
          <p:cNvSpPr txBox="1">
            <a:spLocks noChangeArrowheads="1"/>
          </p:cNvSpPr>
          <p:nvPr/>
        </p:nvSpPr>
        <p:spPr bwMode="auto">
          <a:xfrm>
            <a:off x="634181" y="2400200"/>
            <a:ext cx="7270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dirty="0">
                <a:solidFill>
                  <a:srgbClr val="FF0000"/>
                </a:solidFill>
                <a:latin typeface="黑体" pitchFamily="49" charset="-122"/>
                <a:ea typeface="黑体" pitchFamily="49" charset="-122"/>
              </a:rPr>
              <a:t>蝉</a:t>
            </a:r>
          </a:p>
        </p:txBody>
      </p:sp>
      <p:sp>
        <p:nvSpPr>
          <p:cNvPr id="6" name="左大括号 5"/>
          <p:cNvSpPr/>
          <p:nvPr/>
        </p:nvSpPr>
        <p:spPr>
          <a:xfrm>
            <a:off x="1199331" y="1330225"/>
            <a:ext cx="369888" cy="2663825"/>
          </a:xfrm>
          <a:prstGeom prst="leftBrace">
            <a:avLst>
              <a:gd name="adj1" fmla="val 9156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37894" name="文本框 7"/>
          <p:cNvSpPr txBox="1">
            <a:spLocks noChangeArrowheads="1"/>
          </p:cNvSpPr>
          <p:nvPr/>
        </p:nvSpPr>
        <p:spPr bwMode="auto">
          <a:xfrm>
            <a:off x="1619672" y="1212750"/>
            <a:ext cx="1804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FF"/>
                </a:solidFill>
                <a:latin typeface="楷体" panose="02010609060101010101" pitchFamily="49" charset="-122"/>
                <a:ea typeface="楷体" panose="02010609060101010101" pitchFamily="49" charset="-122"/>
              </a:rPr>
              <a:t>蝉的地穴</a:t>
            </a:r>
          </a:p>
        </p:txBody>
      </p:sp>
      <p:sp>
        <p:nvSpPr>
          <p:cNvPr id="37895" name="文本框 8"/>
          <p:cNvSpPr txBox="1">
            <a:spLocks noChangeArrowheads="1"/>
          </p:cNvSpPr>
          <p:nvPr/>
        </p:nvSpPr>
        <p:spPr bwMode="auto">
          <a:xfrm>
            <a:off x="1835696" y="3471763"/>
            <a:ext cx="1308819"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solidFill>
                  <a:srgbClr val="0000FF"/>
                </a:solidFill>
                <a:latin typeface="楷体" panose="02010609060101010101" pitchFamily="49" charset="-122"/>
                <a:ea typeface="楷体" panose="02010609060101010101" pitchFamily="49" charset="-122"/>
              </a:rPr>
              <a:t>蝉的卵</a:t>
            </a:r>
          </a:p>
        </p:txBody>
      </p:sp>
      <p:sp>
        <p:nvSpPr>
          <p:cNvPr id="37896" name="文本框 9"/>
          <p:cNvSpPr txBox="1">
            <a:spLocks noChangeArrowheads="1"/>
          </p:cNvSpPr>
          <p:nvPr/>
        </p:nvSpPr>
        <p:spPr bwMode="auto">
          <a:xfrm>
            <a:off x="3737744" y="807938"/>
            <a:ext cx="18049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出口</a:t>
            </a:r>
          </a:p>
        </p:txBody>
      </p:sp>
      <p:sp>
        <p:nvSpPr>
          <p:cNvPr id="37897" name="文本框 10"/>
          <p:cNvSpPr txBox="1">
            <a:spLocks noChangeArrowheads="1"/>
          </p:cNvSpPr>
          <p:nvPr/>
        </p:nvSpPr>
        <p:spPr bwMode="auto">
          <a:xfrm>
            <a:off x="3737744" y="1574700"/>
            <a:ext cx="1054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成长</a:t>
            </a:r>
          </a:p>
        </p:txBody>
      </p:sp>
      <p:sp>
        <p:nvSpPr>
          <p:cNvPr id="37898" name="文本框 12"/>
          <p:cNvSpPr txBox="1">
            <a:spLocks noChangeArrowheads="1"/>
          </p:cNvSpPr>
          <p:nvPr/>
        </p:nvSpPr>
        <p:spPr bwMode="auto">
          <a:xfrm>
            <a:off x="5297363" y="3003798"/>
            <a:ext cx="34702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细致深入的科学观察</a:t>
            </a:r>
          </a:p>
        </p:txBody>
      </p:sp>
      <p:sp>
        <p:nvSpPr>
          <p:cNvPr id="37899" name="文本框 13"/>
          <p:cNvSpPr txBox="1">
            <a:spLocks noChangeArrowheads="1"/>
          </p:cNvSpPr>
          <p:nvPr/>
        </p:nvSpPr>
        <p:spPr bwMode="auto">
          <a:xfrm>
            <a:off x="5297363" y="2346610"/>
            <a:ext cx="34702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孜孜以求的科学精神</a:t>
            </a:r>
          </a:p>
        </p:txBody>
      </p:sp>
      <p:sp>
        <p:nvSpPr>
          <p:cNvPr id="37900" name="文本框 14"/>
          <p:cNvSpPr txBox="1">
            <a:spLocks noChangeArrowheads="1"/>
          </p:cNvSpPr>
          <p:nvPr/>
        </p:nvSpPr>
        <p:spPr bwMode="auto">
          <a:xfrm>
            <a:off x="5297363" y="1691010"/>
            <a:ext cx="34020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生动形象的文学笔法</a:t>
            </a:r>
          </a:p>
        </p:txBody>
      </p:sp>
      <p:sp>
        <p:nvSpPr>
          <p:cNvPr id="37901" name="文本框 15"/>
          <p:cNvSpPr txBox="1">
            <a:spLocks noChangeArrowheads="1"/>
          </p:cNvSpPr>
          <p:nvPr/>
        </p:nvSpPr>
        <p:spPr bwMode="auto">
          <a:xfrm>
            <a:off x="3737744" y="3012975"/>
            <a:ext cx="10541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产卵</a:t>
            </a:r>
          </a:p>
        </p:txBody>
      </p:sp>
      <p:sp>
        <p:nvSpPr>
          <p:cNvPr id="37902" name="文本框 16"/>
          <p:cNvSpPr txBox="1">
            <a:spLocks noChangeArrowheads="1"/>
          </p:cNvSpPr>
          <p:nvPr/>
        </p:nvSpPr>
        <p:spPr bwMode="auto">
          <a:xfrm>
            <a:off x="3737744" y="3844825"/>
            <a:ext cx="10541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anose="02010609060101010101" pitchFamily="49" charset="-122"/>
                <a:ea typeface="楷体" panose="02010609060101010101" pitchFamily="49" charset="-122"/>
              </a:rPr>
              <a:t>入地</a:t>
            </a:r>
          </a:p>
        </p:txBody>
      </p:sp>
      <p:grpSp>
        <p:nvGrpSpPr>
          <p:cNvPr id="18" name="组合 35"/>
          <p:cNvGrpSpPr>
            <a:grpSpLocks/>
          </p:cNvGrpSpPr>
          <p:nvPr/>
        </p:nvGrpSpPr>
        <p:grpSpPr bwMode="auto">
          <a:xfrm>
            <a:off x="44450" y="-20638"/>
            <a:ext cx="2006600" cy="523876"/>
            <a:chOff x="70" y="-63"/>
            <a:chExt cx="3161" cy="824"/>
          </a:xfrm>
        </p:grpSpPr>
        <p:sp>
          <p:nvSpPr>
            <p:cNvPr id="1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板书设计</a:t>
              </a:r>
            </a:p>
          </p:txBody>
        </p:sp>
        <p:cxnSp>
          <p:nvCxnSpPr>
            <p:cNvPr id="2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2" name="左大括号 21"/>
          <p:cNvSpPr/>
          <p:nvPr/>
        </p:nvSpPr>
        <p:spPr>
          <a:xfrm rot="10800000">
            <a:off x="4922192" y="893663"/>
            <a:ext cx="369888" cy="3436664"/>
          </a:xfrm>
          <a:prstGeom prst="leftBrace">
            <a:avLst>
              <a:gd name="adj1" fmla="val 9156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25" name="左大括号 24"/>
          <p:cNvSpPr/>
          <p:nvPr/>
        </p:nvSpPr>
        <p:spPr>
          <a:xfrm>
            <a:off x="3288531" y="838174"/>
            <a:ext cx="369888" cy="1331913"/>
          </a:xfrm>
          <a:prstGeom prst="leftBrace">
            <a:avLst>
              <a:gd name="adj1" fmla="val 9156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
        <p:nvSpPr>
          <p:cNvPr id="26" name="左大括号 25"/>
          <p:cNvSpPr/>
          <p:nvPr/>
        </p:nvSpPr>
        <p:spPr>
          <a:xfrm>
            <a:off x="3311947" y="3040037"/>
            <a:ext cx="369888" cy="1331913"/>
          </a:xfrm>
          <a:prstGeom prst="leftBrace">
            <a:avLst>
              <a:gd name="adj1" fmla="val 91561"/>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noProof="1"/>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矩形 35"/>
          <p:cNvSpPr>
            <a:spLocks noChangeArrowheads="1"/>
          </p:cNvSpPr>
          <p:nvPr/>
        </p:nvSpPr>
        <p:spPr bwMode="auto">
          <a:xfrm>
            <a:off x="495871" y="842963"/>
            <a:ext cx="7345064"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宋体" panose="02010600030101010101" pitchFamily="2" charset="-122"/>
              </a:rPr>
              <a:t>1.</a:t>
            </a:r>
            <a:r>
              <a:rPr lang="zh-CN" altLang="zh-CN" sz="2800" b="1" dirty="0">
                <a:latin typeface="宋体" panose="02010600030101010101" pitchFamily="2" charset="-122"/>
              </a:rPr>
              <a:t>下列</a:t>
            </a:r>
            <a:r>
              <a:rPr lang="zh-CN" altLang="en-US" sz="2800" b="1" dirty="0">
                <a:latin typeface="宋体" panose="02010600030101010101" pitchFamily="2" charset="-122"/>
              </a:rPr>
              <a:t>画线</a:t>
            </a:r>
            <a:r>
              <a:rPr lang="zh-CN" altLang="zh-CN" sz="2800" b="1" dirty="0">
                <a:latin typeface="宋体" panose="02010600030101010101" pitchFamily="2" charset="-122"/>
              </a:rPr>
              <a:t>字的注音有误的一项是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38917" name="矩形 18"/>
          <p:cNvSpPr>
            <a:spLocks noChangeArrowheads="1"/>
          </p:cNvSpPr>
          <p:nvPr/>
        </p:nvSpPr>
        <p:spPr bwMode="auto">
          <a:xfrm>
            <a:off x="539552" y="1635646"/>
            <a:ext cx="76327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en-US" altLang="zh-CN" sz="2800" b="1" dirty="0">
                <a:latin typeface="楷体" pitchFamily="49" charset="-122"/>
                <a:ea typeface="楷体" pitchFamily="49" charset="-122"/>
              </a:rPr>
              <a:t>A.</a:t>
            </a:r>
            <a:r>
              <a:rPr lang="zh-CN" altLang="zh-CN" sz="2800" b="1" u="sng" dirty="0">
                <a:latin typeface="楷体" pitchFamily="49" charset="-122"/>
                <a:ea typeface="楷体" pitchFamily="49" charset="-122"/>
              </a:rPr>
              <a:t>暴</a:t>
            </a:r>
            <a:r>
              <a:rPr lang="zh-CN" altLang="zh-CN" sz="2800" b="1" dirty="0">
                <a:latin typeface="楷体" pitchFamily="49" charset="-122"/>
                <a:ea typeface="楷体" pitchFamily="49" charset="-122"/>
              </a:rPr>
              <a:t>晒</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bào</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窠</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kē</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金</a:t>
            </a:r>
            <a:r>
              <a:rPr lang="zh-CN" altLang="zh-CN" sz="2800" b="1" u="sng" dirty="0">
                <a:latin typeface="楷体" pitchFamily="49" charset="-122"/>
                <a:ea typeface="楷体" pitchFamily="49" charset="-122"/>
              </a:rPr>
              <a:t>蜣</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qiāng</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endParaRPr lang="zh-CN" altLang="zh-CN" sz="2800" b="1" dirty="0">
              <a:latin typeface="楷体" pitchFamily="49" charset="-122"/>
              <a:ea typeface="楷体" pitchFamily="49" charset="-122"/>
            </a:endParaRPr>
          </a:p>
          <a:p>
            <a:pPr>
              <a:lnSpc>
                <a:spcPct val="150000"/>
              </a:lnSpc>
            </a:pPr>
            <a:r>
              <a:rPr lang="en-US" altLang="zh-CN" sz="2800" b="1" dirty="0">
                <a:latin typeface="楷体" pitchFamily="49" charset="-122"/>
                <a:ea typeface="楷体" pitchFamily="49" charset="-122"/>
              </a:rPr>
              <a:t>B.</a:t>
            </a:r>
            <a:r>
              <a:rPr lang="zh-CN" altLang="zh-CN" sz="2800" b="1" u="sng" dirty="0">
                <a:latin typeface="楷体" pitchFamily="49" charset="-122"/>
                <a:ea typeface="楷体" pitchFamily="49" charset="-122"/>
              </a:rPr>
              <a:t>穴</a:t>
            </a:r>
            <a:r>
              <a:rPr lang="zh-CN" altLang="zh-CN" sz="2800" b="1" dirty="0">
                <a:latin typeface="楷体" pitchFamily="49" charset="-122"/>
                <a:ea typeface="楷体" pitchFamily="49" charset="-122"/>
              </a:rPr>
              <a:t>道</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xué</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臃</a:t>
            </a:r>
            <a:r>
              <a:rPr lang="zh-CN" altLang="zh-CN" sz="2800" b="1" dirty="0">
                <a:latin typeface="楷体" pitchFamily="49" charset="-122"/>
                <a:ea typeface="楷体" pitchFamily="49" charset="-122"/>
              </a:rPr>
              <a:t>肿</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yōng</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蚋</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ruì</a:t>
            </a:r>
            <a:r>
              <a:rPr lang="zh-CN" altLang="en-US" sz="2800" b="1" dirty="0">
                <a:latin typeface="楷体" pitchFamily="49" charset="-122"/>
                <a:ea typeface="楷体" pitchFamily="49" charset="-122"/>
              </a:rPr>
              <a:t>）</a:t>
            </a:r>
            <a:endParaRPr lang="zh-CN" altLang="zh-CN" sz="2800" b="1" dirty="0">
              <a:latin typeface="楷体" pitchFamily="49" charset="-122"/>
              <a:ea typeface="楷体" pitchFamily="49" charset="-122"/>
            </a:endParaRPr>
          </a:p>
          <a:p>
            <a:pPr>
              <a:lnSpc>
                <a:spcPct val="150000"/>
              </a:lnSpc>
            </a:pPr>
            <a:r>
              <a:rPr lang="en-US" altLang="zh-CN" sz="2800" b="1" dirty="0">
                <a:latin typeface="楷体" pitchFamily="49" charset="-122"/>
                <a:ea typeface="楷体" pitchFamily="49" charset="-122"/>
              </a:rPr>
              <a:t>C.</a:t>
            </a:r>
            <a:r>
              <a:rPr lang="zh-CN" altLang="zh-CN" sz="2800" b="1" u="sng" dirty="0">
                <a:latin typeface="楷体" pitchFamily="49" charset="-122"/>
                <a:ea typeface="楷体" pitchFamily="49" charset="-122"/>
              </a:rPr>
              <a:t>孵</a:t>
            </a:r>
            <a:r>
              <a:rPr lang="zh-CN" altLang="zh-CN" sz="2800" b="1" dirty="0">
                <a:latin typeface="楷体" pitchFamily="49" charset="-122"/>
                <a:ea typeface="楷体" pitchFamily="49" charset="-122"/>
              </a:rPr>
              <a:t>化</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fū</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喧</a:t>
            </a:r>
            <a:r>
              <a:rPr lang="zh-CN" altLang="zh-CN" sz="2800" b="1" dirty="0">
                <a:latin typeface="楷体" pitchFamily="49" charset="-122"/>
                <a:ea typeface="楷体" pitchFamily="49" charset="-122"/>
              </a:rPr>
              <a:t>嚣</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xuān</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罅</a:t>
            </a:r>
            <a:r>
              <a:rPr lang="zh-CN" altLang="zh-CN" sz="2800" b="1" dirty="0">
                <a:latin typeface="楷体" pitchFamily="49" charset="-122"/>
                <a:ea typeface="楷体" pitchFamily="49" charset="-122"/>
              </a:rPr>
              <a:t>隙</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xiàn</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endParaRPr lang="zh-CN" altLang="zh-CN" sz="2800" b="1" dirty="0">
              <a:latin typeface="楷体" pitchFamily="49" charset="-122"/>
              <a:ea typeface="楷体" pitchFamily="49" charset="-122"/>
            </a:endParaRPr>
          </a:p>
          <a:p>
            <a:pPr>
              <a:lnSpc>
                <a:spcPct val="150000"/>
              </a:lnSpc>
            </a:pPr>
            <a:r>
              <a:rPr lang="en-US" altLang="zh-CN" sz="2800" b="1" dirty="0">
                <a:latin typeface="楷体" pitchFamily="49" charset="-122"/>
                <a:ea typeface="楷体" pitchFamily="49" charset="-122"/>
              </a:rPr>
              <a:t>D.</a:t>
            </a:r>
            <a:r>
              <a:rPr lang="zh-CN" altLang="zh-CN" sz="2800" b="1" dirty="0">
                <a:latin typeface="楷体" pitchFamily="49" charset="-122"/>
                <a:ea typeface="楷体" pitchFamily="49" charset="-122"/>
              </a:rPr>
              <a:t>鱼</a:t>
            </a:r>
            <a:r>
              <a:rPr lang="zh-CN" altLang="zh-CN" sz="2800" b="1" u="sng" dirty="0">
                <a:latin typeface="楷体" pitchFamily="49" charset="-122"/>
                <a:ea typeface="楷体" pitchFamily="49" charset="-122"/>
              </a:rPr>
              <a:t>鳍</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qí</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跳</a:t>
            </a:r>
            <a:r>
              <a:rPr lang="zh-CN" altLang="zh-CN" sz="2800" b="1" u="sng" dirty="0">
                <a:latin typeface="楷体" pitchFamily="49" charset="-122"/>
                <a:ea typeface="楷体" pitchFamily="49" charset="-122"/>
              </a:rPr>
              <a:t>蚤</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zao</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黏</a:t>
            </a:r>
            <a:r>
              <a:rPr lang="zh-CN" altLang="zh-CN" sz="2800" b="1" dirty="0">
                <a:latin typeface="楷体" pitchFamily="49" charset="-122"/>
                <a:ea typeface="楷体" pitchFamily="49" charset="-122"/>
              </a:rPr>
              <a:t>土</a:t>
            </a:r>
            <a:r>
              <a:rPr lang="zh-CN" altLang="en-US" sz="2800" b="1" dirty="0">
                <a:latin typeface="楷体" pitchFamily="49" charset="-122"/>
                <a:ea typeface="楷体" pitchFamily="49" charset="-122"/>
              </a:rPr>
              <a:t>（</a:t>
            </a:r>
            <a:r>
              <a:rPr lang="en-US" altLang="zh-CN" sz="2800" dirty="0" err="1">
                <a:latin typeface="汉语拼音" panose="000B0604020202020204" pitchFamily="34" charset="0"/>
                <a:ea typeface="楷体" panose="02010609060101010101" pitchFamily="49" charset="-122"/>
                <a:cs typeface="汉语拼音" panose="000B0604020202020204" pitchFamily="34" charset="0"/>
              </a:rPr>
              <a:t>nián</a:t>
            </a:r>
            <a:r>
              <a:rPr lang="zh-CN" altLang="en-US" sz="2800" b="1" dirty="0">
                <a:latin typeface="楷体" pitchFamily="49" charset="-122"/>
                <a:ea typeface="楷体" pitchFamily="49" charset="-122"/>
              </a:rPr>
              <a:t>）</a:t>
            </a:r>
            <a:endParaRPr lang="zh-CN" altLang="zh-CN" sz="2800" b="1" dirty="0">
              <a:latin typeface="楷体" pitchFamily="49" charset="-122"/>
              <a:ea typeface="楷体" pitchFamily="49" charset="-122"/>
            </a:endParaRPr>
          </a:p>
        </p:txBody>
      </p:sp>
      <p:sp>
        <p:nvSpPr>
          <p:cNvPr id="20" name="TextBox 19"/>
          <p:cNvSpPr txBox="1">
            <a:spLocks noChangeArrowheads="1"/>
          </p:cNvSpPr>
          <p:nvPr/>
        </p:nvSpPr>
        <p:spPr bwMode="auto">
          <a:xfrm>
            <a:off x="6256759" y="871364"/>
            <a:ext cx="360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FF0000"/>
                </a:solidFill>
              </a:rPr>
              <a:t>C</a:t>
            </a:r>
            <a:endParaRPr lang="zh-CN" altLang="en-US" sz="2800">
              <a:solidFill>
                <a:srgbClr val="FF0000"/>
              </a:solidFill>
            </a:endParaRPr>
          </a:p>
        </p:txBody>
      </p:sp>
      <p:grpSp>
        <p:nvGrpSpPr>
          <p:cNvPr id="10" name="组合 15"/>
          <p:cNvGrpSpPr>
            <a:grpSpLocks/>
          </p:cNvGrpSpPr>
          <p:nvPr/>
        </p:nvGrpSpPr>
        <p:grpSpPr bwMode="auto">
          <a:xfrm>
            <a:off x="34925" y="-20638"/>
            <a:ext cx="2008188" cy="523876"/>
            <a:chOff x="70" y="-63"/>
            <a:chExt cx="3161" cy="824"/>
          </a:xfrm>
        </p:grpSpPr>
        <p:sp>
          <p:nvSpPr>
            <p:cNvPr id="1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a:spLocks noChangeArrowheads="1"/>
          </p:cNvSpPr>
          <p:nvPr/>
        </p:nvSpPr>
        <p:spPr bwMode="auto">
          <a:xfrm>
            <a:off x="683444" y="1173163"/>
            <a:ext cx="7777112"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1.学习本文作者为了获得第一手材料</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锲而不舍地工作的精神</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以及全面</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细致</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深入的观察方法。</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重点</a:t>
            </a:r>
            <a:r>
              <a:rPr lang="zh-CN" altLang="en-US" sz="2800" b="1" dirty="0">
                <a:solidFill>
                  <a:srgbClr val="FF0000"/>
                </a:solidFill>
                <a:latin typeface="楷体" pitchFamily="49" charset="-122"/>
                <a:ea typeface="楷体" pitchFamily="49" charset="-122"/>
              </a:rPr>
              <a:t>）</a:t>
            </a:r>
            <a:endParaRPr lang="zh-CN" altLang="zh-CN" sz="2800" b="1" dirty="0">
              <a:solidFill>
                <a:srgbClr val="FF0000"/>
              </a:solidFill>
              <a:latin typeface="楷体" pitchFamily="49" charset="-122"/>
              <a:ea typeface="楷体" pitchFamily="49" charset="-122"/>
            </a:endParaRPr>
          </a:p>
          <a:p>
            <a:r>
              <a:rPr lang="zh-CN" altLang="zh-CN" sz="2800" b="1" dirty="0">
                <a:latin typeface="楷体" pitchFamily="49" charset="-122"/>
                <a:ea typeface="楷体" pitchFamily="49" charset="-122"/>
              </a:rPr>
              <a:t>2.学习作者用拟人化的手法来加强说明</a:t>
            </a:r>
            <a:r>
              <a:rPr lang="zh-CN" altLang="en-US" sz="2800" b="1" dirty="0">
                <a:latin typeface="楷体" pitchFamily="49" charset="-122"/>
                <a:ea typeface="楷体" pitchFamily="49" charset="-122"/>
              </a:rPr>
              <a:t>文</a:t>
            </a:r>
            <a:r>
              <a:rPr lang="zh-CN" altLang="zh-CN" sz="2800" b="1" dirty="0">
                <a:latin typeface="楷体" pitchFamily="49" charset="-122"/>
                <a:ea typeface="楷体" pitchFamily="49" charset="-122"/>
              </a:rPr>
              <a:t>语言生动性的写作方法。</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难点</a:t>
            </a:r>
            <a:r>
              <a:rPr lang="zh-CN" altLang="en-US" sz="2800" b="1" dirty="0">
                <a:solidFill>
                  <a:srgbClr val="FF0000"/>
                </a:solidFill>
                <a:latin typeface="楷体" pitchFamily="49" charset="-122"/>
                <a:ea typeface="楷体" pitchFamily="49" charset="-122"/>
              </a:rPr>
              <a:t>）</a:t>
            </a:r>
            <a:endParaRPr lang="zh-CN" altLang="zh-CN" sz="2800" b="1" dirty="0">
              <a:latin typeface="楷体" pitchFamily="49" charset="-122"/>
              <a:ea typeface="楷体" pitchFamily="49" charset="-122"/>
            </a:endParaRPr>
          </a:p>
          <a:p>
            <a:r>
              <a:rPr lang="zh-CN" altLang="zh-CN" sz="2800" b="1" dirty="0">
                <a:latin typeface="楷体" pitchFamily="49" charset="-122"/>
                <a:ea typeface="楷体" pitchFamily="49" charset="-122"/>
              </a:rPr>
              <a:t>3.理解作者在描述动物的过程中所寄寓的生活哲理。</a:t>
            </a:r>
            <a:r>
              <a:rPr lang="zh-CN" altLang="en-US" sz="2800" b="1" dirty="0">
                <a:solidFill>
                  <a:srgbClr val="FF0000"/>
                </a:solidFill>
                <a:latin typeface="楷体" pitchFamily="49" charset="-122"/>
                <a:ea typeface="楷体" pitchFamily="49" charset="-122"/>
              </a:rPr>
              <a:t>（素养）</a:t>
            </a:r>
            <a:endParaRPr lang="zh-CN" altLang="zh-CN" sz="2800" b="1" dirty="0">
              <a:latin typeface="楷体" pitchFamily="49" charset="-122"/>
              <a:ea typeface="楷体" pitchFamily="49" charset="-122"/>
            </a:endParaRPr>
          </a:p>
        </p:txBody>
      </p:sp>
      <p:grpSp>
        <p:nvGrpSpPr>
          <p:cNvPr id="12" name="组合 5"/>
          <p:cNvGrpSpPr>
            <a:grpSpLocks/>
          </p:cNvGrpSpPr>
          <p:nvPr/>
        </p:nvGrpSpPr>
        <p:grpSpPr bwMode="auto">
          <a:xfrm>
            <a:off x="179388" y="123825"/>
            <a:ext cx="1630362" cy="400050"/>
            <a:chOff x="160049" y="525491"/>
            <a:chExt cx="1629583" cy="400170"/>
          </a:xfrm>
        </p:grpSpPr>
        <p:pic>
          <p:nvPicPr>
            <p:cNvPr id="13"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1"/>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solidFill>
                    <a:schemeClr val="bg1"/>
                  </a:solidFill>
                  <a:latin typeface="黑体" pitchFamily="49" charset="-122"/>
                  <a:ea typeface="黑体" pitchFamily="49" charset="-122"/>
                </a:rPr>
                <a:t>第一课时</a:t>
              </a:r>
            </a:p>
          </p:txBody>
        </p:sp>
      </p:grpSp>
      <p:grpSp>
        <p:nvGrpSpPr>
          <p:cNvPr id="15" name="组合 11"/>
          <p:cNvGrpSpPr>
            <a:grpSpLocks/>
          </p:cNvGrpSpPr>
          <p:nvPr/>
        </p:nvGrpSpPr>
        <p:grpSpPr bwMode="auto">
          <a:xfrm>
            <a:off x="-4763" y="555625"/>
            <a:ext cx="2006601" cy="523875"/>
            <a:chOff x="70" y="-63"/>
            <a:chExt cx="3161" cy="824"/>
          </a:xfrm>
        </p:grpSpPr>
        <p:sp>
          <p:nvSpPr>
            <p:cNvPr id="1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学习目标</a:t>
              </a:r>
            </a:p>
          </p:txBody>
        </p:sp>
        <p:cxnSp>
          <p:nvCxnSpPr>
            <p:cNvPr id="1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矩形 14"/>
          <p:cNvSpPr>
            <a:spLocks noChangeArrowheads="1"/>
          </p:cNvSpPr>
          <p:nvPr/>
        </p:nvSpPr>
        <p:spPr bwMode="auto">
          <a:xfrm>
            <a:off x="496119" y="701675"/>
            <a:ext cx="8112199"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solidFill>
                  <a:srgbClr val="0D0D0D"/>
                </a:solidFill>
                <a:latin typeface="宋体" panose="02010600030101010101" pitchFamily="2" charset="-122"/>
              </a:rPr>
              <a:t>2.</a:t>
            </a:r>
            <a:r>
              <a:rPr lang="zh-CN" altLang="zh-CN" sz="2800" b="1" dirty="0">
                <a:latin typeface="宋体" panose="02010600030101010101" pitchFamily="2" charset="-122"/>
              </a:rPr>
              <a:t>下列选项中加点的词语不能体现说明文语言的准确性的一项是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39940" name="矩形 9"/>
          <p:cNvSpPr>
            <a:spLocks noChangeArrowheads="1"/>
          </p:cNvSpPr>
          <p:nvPr/>
        </p:nvSpPr>
        <p:spPr bwMode="auto">
          <a:xfrm>
            <a:off x="521770" y="1652022"/>
            <a:ext cx="8206912"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楷体" pitchFamily="49" charset="-122"/>
                <a:ea typeface="楷体" pitchFamily="49" charset="-122"/>
              </a:rPr>
              <a:t>A.</a:t>
            </a:r>
            <a:r>
              <a:rPr lang="zh-CN" altLang="zh-CN" sz="2800" b="1" dirty="0">
                <a:latin typeface="楷体" pitchFamily="49" charset="-122"/>
                <a:ea typeface="楷体" pitchFamily="49" charset="-122"/>
              </a:rPr>
              <a:t>我是屋里的主人</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它却是门外的统治者。</a:t>
            </a:r>
          </a:p>
          <a:p>
            <a:r>
              <a:rPr lang="en-US" altLang="zh-CN" sz="2800" b="1" dirty="0">
                <a:latin typeface="楷体" pitchFamily="49" charset="-122"/>
                <a:ea typeface="楷体" pitchFamily="49" charset="-122"/>
              </a:rPr>
              <a:t>B.</a:t>
            </a:r>
            <a:r>
              <a:rPr lang="zh-CN" altLang="zh-CN" sz="2800" b="1" dirty="0">
                <a:latin typeface="楷体" pitchFamily="49" charset="-122"/>
                <a:ea typeface="楷体" pitchFamily="49" charset="-122"/>
              </a:rPr>
              <a:t>这个动作使尾端从壳中脱出</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总的过程大概要半小时。</a:t>
            </a:r>
          </a:p>
          <a:p>
            <a:r>
              <a:rPr lang="en-US" altLang="zh-CN" sz="2800" b="1" dirty="0">
                <a:latin typeface="楷体" pitchFamily="49" charset="-122"/>
                <a:ea typeface="楷体" pitchFamily="49" charset="-122"/>
              </a:rPr>
              <a:t>C.</a:t>
            </a:r>
            <a:r>
              <a:rPr lang="zh-CN" altLang="zh-CN" sz="2800" b="1" dirty="0">
                <a:latin typeface="楷体" pitchFamily="49" charset="-122"/>
                <a:ea typeface="楷体" pitchFamily="49" charset="-122"/>
              </a:rPr>
              <a:t>一个小孔内约生十个卵</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所以生卵总数约为三四百个。</a:t>
            </a:r>
          </a:p>
          <a:p>
            <a:r>
              <a:rPr lang="en-US" altLang="zh-CN" sz="2800" b="1" dirty="0">
                <a:latin typeface="楷体" pitchFamily="49" charset="-122"/>
                <a:ea typeface="楷体" pitchFamily="49" charset="-122"/>
              </a:rPr>
              <a:t>D.</a:t>
            </a:r>
            <a:r>
              <a:rPr lang="zh-CN" altLang="zh-CN" sz="2800" b="1" dirty="0">
                <a:latin typeface="楷体" pitchFamily="49" charset="-122"/>
                <a:ea typeface="楷体" pitchFamily="49" charset="-122"/>
              </a:rPr>
              <a:t>不过在它来到地面以前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地下生活所经过的时间我们是知道的</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大概是四年。</a:t>
            </a:r>
          </a:p>
        </p:txBody>
      </p:sp>
      <p:sp>
        <p:nvSpPr>
          <p:cNvPr id="18" name="TextBox 17"/>
          <p:cNvSpPr txBox="1">
            <a:spLocks noChangeArrowheads="1"/>
          </p:cNvSpPr>
          <p:nvPr/>
        </p:nvSpPr>
        <p:spPr bwMode="auto">
          <a:xfrm>
            <a:off x="3256322" y="1080021"/>
            <a:ext cx="431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3200">
                <a:solidFill>
                  <a:srgbClr val="FF0000"/>
                </a:solidFill>
              </a:rPr>
              <a:t>A</a:t>
            </a:r>
            <a:endParaRPr lang="zh-CN" altLang="en-US" sz="3200">
              <a:solidFill>
                <a:srgbClr val="FF0000"/>
              </a:solidFill>
            </a:endParaRPr>
          </a:p>
        </p:txBody>
      </p:sp>
      <p:grpSp>
        <p:nvGrpSpPr>
          <p:cNvPr id="10" name="组合 15"/>
          <p:cNvGrpSpPr>
            <a:grpSpLocks/>
          </p:cNvGrpSpPr>
          <p:nvPr/>
        </p:nvGrpSpPr>
        <p:grpSpPr bwMode="auto">
          <a:xfrm>
            <a:off x="34925" y="-20638"/>
            <a:ext cx="2008188" cy="523876"/>
            <a:chOff x="70" y="-63"/>
            <a:chExt cx="3161" cy="824"/>
          </a:xfrm>
        </p:grpSpPr>
        <p:sp>
          <p:nvSpPr>
            <p:cNvPr id="1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矩形 1"/>
          <p:cNvSpPr>
            <a:spLocks noChangeArrowheads="1"/>
          </p:cNvSpPr>
          <p:nvPr/>
        </p:nvSpPr>
        <p:spPr bwMode="auto">
          <a:xfrm>
            <a:off x="645790" y="584101"/>
            <a:ext cx="741650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宋体" panose="02010600030101010101" pitchFamily="2" charset="-122"/>
              </a:rPr>
              <a:t>3.</a:t>
            </a:r>
            <a:r>
              <a:rPr lang="zh-CN" altLang="zh-CN" sz="2800" b="1" dirty="0">
                <a:latin typeface="宋体" panose="02010600030101010101" pitchFamily="2" charset="-122"/>
              </a:rPr>
              <a:t>下列选项中标点使用有误的一项是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10" name="矩形 9"/>
          <p:cNvSpPr>
            <a:spLocks noChangeArrowheads="1"/>
          </p:cNvSpPr>
          <p:nvPr/>
        </p:nvSpPr>
        <p:spPr bwMode="auto">
          <a:xfrm>
            <a:off x="6969720" y="584572"/>
            <a:ext cx="444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a:solidFill>
                  <a:srgbClr val="FF0000"/>
                </a:solidFill>
              </a:rPr>
              <a:t>C</a:t>
            </a:r>
            <a:endParaRPr lang="zh-CN" altLang="en-US" dirty="0">
              <a:solidFill>
                <a:srgbClr val="FF0000"/>
              </a:solidFill>
            </a:endParaRPr>
          </a:p>
        </p:txBody>
      </p:sp>
      <p:sp>
        <p:nvSpPr>
          <p:cNvPr id="40965" name="矩形 12"/>
          <p:cNvSpPr>
            <a:spLocks noChangeArrowheads="1"/>
          </p:cNvSpPr>
          <p:nvPr/>
        </p:nvSpPr>
        <p:spPr bwMode="auto">
          <a:xfrm>
            <a:off x="647645" y="1173163"/>
            <a:ext cx="7848711"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600" b="1" dirty="0">
                <a:latin typeface="楷体" pitchFamily="49" charset="-122"/>
                <a:ea typeface="楷体" pitchFamily="49" charset="-122"/>
              </a:rPr>
              <a:t>A.</a:t>
            </a:r>
            <a:r>
              <a:rPr lang="zh-CN" altLang="zh-CN" sz="2600" b="1" dirty="0">
                <a:latin typeface="楷体" pitchFamily="49" charset="-122"/>
                <a:ea typeface="楷体" pitchFamily="49" charset="-122"/>
              </a:rPr>
              <a:t>只要一点儿风就能把它吹到硬的岩石上</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或车辙的污水中</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或不毛的黄沙上</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或坚韧得无法钻下去的黏土上。</a:t>
            </a:r>
          </a:p>
          <a:p>
            <a:r>
              <a:rPr lang="en-US" altLang="zh-CN" sz="2600" b="1" dirty="0">
                <a:latin typeface="楷体" pitchFamily="49" charset="-122"/>
                <a:ea typeface="楷体" pitchFamily="49" charset="-122"/>
              </a:rPr>
              <a:t>B.</a:t>
            </a:r>
            <a:r>
              <a:rPr lang="zh-CN" altLang="zh-CN" sz="2600" b="1" dirty="0">
                <a:latin typeface="楷体" pitchFamily="49" charset="-122"/>
                <a:ea typeface="楷体" pitchFamily="49" charset="-122"/>
              </a:rPr>
              <a:t>它的触须现在自由了</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左右挥动</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腿可以伸缩</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前面的爪能够张合自如。</a:t>
            </a:r>
          </a:p>
          <a:p>
            <a:r>
              <a:rPr lang="en-US" altLang="zh-CN" sz="2600" b="1" dirty="0">
                <a:latin typeface="楷体" pitchFamily="49" charset="-122"/>
                <a:ea typeface="楷体" pitchFamily="49" charset="-122"/>
              </a:rPr>
              <a:t>C.</a:t>
            </a:r>
            <a:r>
              <a:rPr lang="zh-CN" altLang="zh-CN" sz="2600" b="1" dirty="0">
                <a:latin typeface="楷体" pitchFamily="49" charset="-122"/>
                <a:ea typeface="楷体" pitchFamily="49" charset="-122"/>
              </a:rPr>
              <a:t>歌曲“最炫民族风”具有浓郁的生活气息和民族特色</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深受广大青少年喜爱。</a:t>
            </a:r>
          </a:p>
          <a:p>
            <a:r>
              <a:rPr lang="en-US" altLang="zh-CN" sz="2600" b="1" dirty="0">
                <a:latin typeface="楷体" pitchFamily="49" charset="-122"/>
                <a:ea typeface="楷体" pitchFamily="49" charset="-122"/>
              </a:rPr>
              <a:t>D.</a:t>
            </a:r>
            <a:r>
              <a:rPr lang="zh-CN" altLang="zh-CN" sz="2600" b="1" dirty="0">
                <a:latin typeface="楷体" pitchFamily="49" charset="-122"/>
                <a:ea typeface="楷体" pitchFamily="49" charset="-122"/>
              </a:rPr>
              <a:t>古人说</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“见怪不怪</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其怪自败。”沙漠里的一切奇怪现象</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其实都是可以用科学的道理来说明的。</a:t>
            </a:r>
          </a:p>
        </p:txBody>
      </p:sp>
      <p:grpSp>
        <p:nvGrpSpPr>
          <p:cNvPr id="13" name="组合 15"/>
          <p:cNvGrpSpPr>
            <a:grpSpLocks/>
          </p:cNvGrpSpPr>
          <p:nvPr/>
        </p:nvGrpSpPr>
        <p:grpSpPr bwMode="auto">
          <a:xfrm>
            <a:off x="34925" y="-20638"/>
            <a:ext cx="2008188" cy="523876"/>
            <a:chOff x="70" y="-63"/>
            <a:chExt cx="3161" cy="824"/>
          </a:xfrm>
        </p:grpSpPr>
        <p:sp>
          <p:nvSpPr>
            <p:cNvPr id="1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1"/>
          <p:cNvSpPr>
            <a:spLocks noChangeArrowheads="1"/>
          </p:cNvSpPr>
          <p:nvPr/>
        </p:nvSpPr>
        <p:spPr bwMode="auto">
          <a:xfrm>
            <a:off x="503933" y="1275606"/>
            <a:ext cx="813613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latin typeface="楷体" pitchFamily="49" charset="-122"/>
                <a:ea typeface="楷体" pitchFamily="49" charset="-122"/>
              </a:rPr>
              <a:t>A.</a:t>
            </a:r>
            <a:r>
              <a:rPr lang="zh-CN" altLang="zh-CN" sz="2800" b="1" dirty="0">
                <a:latin typeface="楷体" pitchFamily="49" charset="-122"/>
                <a:ea typeface="楷体" pitchFamily="49" charset="-122"/>
              </a:rPr>
              <a:t>一个人能否成为真正的读者</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关键在于青少年时期养成良好的阅读习惯。</a:t>
            </a:r>
          </a:p>
          <a:p>
            <a:r>
              <a:rPr lang="en-US" altLang="zh-CN" sz="2800" b="1" dirty="0">
                <a:latin typeface="楷体" pitchFamily="49" charset="-122"/>
                <a:ea typeface="楷体" pitchFamily="49" charset="-122"/>
              </a:rPr>
              <a:t>B.</a:t>
            </a:r>
            <a:r>
              <a:rPr lang="zh-CN" altLang="zh-CN" sz="2800" b="1" dirty="0">
                <a:latin typeface="楷体" pitchFamily="49" charset="-122"/>
                <a:ea typeface="楷体" pitchFamily="49" charset="-122"/>
              </a:rPr>
              <a:t>作家曹文轩获</a:t>
            </a:r>
            <a:r>
              <a:rPr lang="en-US" altLang="zh-CN" sz="2800" b="1" dirty="0">
                <a:latin typeface="楷体" pitchFamily="49" charset="-122"/>
                <a:ea typeface="楷体" pitchFamily="49" charset="-122"/>
              </a:rPr>
              <a:t>2016</a:t>
            </a:r>
            <a:r>
              <a:rPr lang="zh-CN" altLang="zh-CN" sz="2800" b="1" dirty="0">
                <a:latin typeface="楷体" pitchFamily="49" charset="-122"/>
                <a:ea typeface="楷体" pitchFamily="49" charset="-122"/>
              </a:rPr>
              <a:t>年国际安徒生奖</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对中国儿童文学走向世界意义重大。</a:t>
            </a:r>
          </a:p>
          <a:p>
            <a:r>
              <a:rPr lang="en-US" altLang="zh-CN" sz="2800" b="1" dirty="0">
                <a:latin typeface="楷体" pitchFamily="49" charset="-122"/>
                <a:ea typeface="楷体" pitchFamily="49" charset="-122"/>
              </a:rPr>
              <a:t>C.</a:t>
            </a:r>
            <a:r>
              <a:rPr lang="zh-CN" altLang="zh-CN" sz="2800" b="1" dirty="0">
                <a:latin typeface="楷体" pitchFamily="49" charset="-122"/>
                <a:ea typeface="楷体" pitchFamily="49" charset="-122"/>
              </a:rPr>
              <a:t>我国棉花的生产</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长期不能自给。</a:t>
            </a:r>
          </a:p>
          <a:p>
            <a:r>
              <a:rPr lang="en-US" altLang="zh-CN" sz="2800" b="1" dirty="0">
                <a:latin typeface="楷体" pitchFamily="49" charset="-122"/>
                <a:ea typeface="楷体" pitchFamily="49" charset="-122"/>
              </a:rPr>
              <a:t>D.</a:t>
            </a:r>
            <a:r>
              <a:rPr lang="zh-CN" altLang="zh-CN" sz="2800" b="1" dirty="0">
                <a:latin typeface="楷体" pitchFamily="49" charset="-122"/>
                <a:ea typeface="楷体" pitchFamily="49" charset="-122"/>
              </a:rPr>
              <a:t>通过“教育现代化”的创建</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使得不少学校的办学条件有了明显改善。</a:t>
            </a:r>
          </a:p>
        </p:txBody>
      </p:sp>
      <p:sp>
        <p:nvSpPr>
          <p:cNvPr id="41987" name="矩形 2"/>
          <p:cNvSpPr>
            <a:spLocks noChangeArrowheads="1"/>
          </p:cNvSpPr>
          <p:nvPr/>
        </p:nvSpPr>
        <p:spPr bwMode="auto">
          <a:xfrm>
            <a:off x="468313" y="555625"/>
            <a:ext cx="676798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a:solidFill>
                  <a:srgbClr val="000000"/>
                </a:solidFill>
                <a:latin typeface="宋体" panose="02010600030101010101" pitchFamily="2" charset="-122"/>
              </a:rPr>
              <a:t>4.</a:t>
            </a:r>
            <a:r>
              <a:rPr lang="zh-CN" altLang="zh-CN" sz="2800" b="1" dirty="0">
                <a:latin typeface="宋体" panose="02010600030101010101" pitchFamily="2" charset="-122"/>
              </a:rPr>
              <a:t>下列句子中没有语病的一项是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p:txBody>
      </p:sp>
      <p:sp>
        <p:nvSpPr>
          <p:cNvPr id="4" name="TextBox 3"/>
          <p:cNvSpPr txBox="1">
            <a:spLocks noChangeArrowheads="1"/>
          </p:cNvSpPr>
          <p:nvPr/>
        </p:nvSpPr>
        <p:spPr bwMode="auto">
          <a:xfrm>
            <a:off x="6078636" y="588963"/>
            <a:ext cx="5762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a:solidFill>
                  <a:srgbClr val="FF0000"/>
                </a:solidFill>
              </a:rPr>
              <a:t>B</a:t>
            </a:r>
            <a:endParaRPr lang="zh-CN" altLang="en-US" sz="2800" dirty="0">
              <a:solidFill>
                <a:srgbClr val="FF0000"/>
              </a:solidFill>
            </a:endParaRPr>
          </a:p>
        </p:txBody>
      </p:sp>
      <p:grpSp>
        <p:nvGrpSpPr>
          <p:cNvPr id="10" name="组合 15"/>
          <p:cNvGrpSpPr>
            <a:grpSpLocks/>
          </p:cNvGrpSpPr>
          <p:nvPr/>
        </p:nvGrpSpPr>
        <p:grpSpPr bwMode="auto">
          <a:xfrm>
            <a:off x="34925" y="-20638"/>
            <a:ext cx="2008188" cy="523876"/>
            <a:chOff x="70" y="-63"/>
            <a:chExt cx="3161" cy="824"/>
          </a:xfrm>
        </p:grpSpPr>
        <p:sp>
          <p:nvSpPr>
            <p:cNvPr id="1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4" name="TextBox 5"/>
          <p:cNvSpPr txBox="1">
            <a:spLocks noChangeArrowheads="1"/>
          </p:cNvSpPr>
          <p:nvPr/>
        </p:nvSpPr>
        <p:spPr bwMode="auto">
          <a:xfrm>
            <a:off x="323181" y="1131590"/>
            <a:ext cx="8497639" cy="349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en-US" altLang="zh-CN" sz="2600" dirty="0">
                <a:latin typeface="楷体" pitchFamily="49" charset="-122"/>
                <a:ea typeface="楷体" pitchFamily="49" charset="-122"/>
              </a:rPr>
              <a:t>              </a:t>
            </a:r>
            <a:r>
              <a:rPr lang="zh-CN" altLang="zh-CN" sz="2600" dirty="0">
                <a:latin typeface="黑体" pitchFamily="49" charset="-122"/>
                <a:ea typeface="黑体" pitchFamily="49" charset="-122"/>
              </a:rPr>
              <a:t>小蜜蜂影响大生态</a:t>
            </a:r>
            <a:r>
              <a:rPr lang="zh-CN" altLang="en-US" sz="2600" dirty="0">
                <a:latin typeface="黑体" pitchFamily="49" charset="-122"/>
                <a:ea typeface="黑体" pitchFamily="49" charset="-122"/>
              </a:rPr>
              <a:t>（</a:t>
            </a:r>
            <a:r>
              <a:rPr lang="zh-CN" altLang="zh-CN" sz="2600" dirty="0">
                <a:latin typeface="黑体" pitchFamily="49" charset="-122"/>
                <a:ea typeface="黑体" pitchFamily="49" charset="-122"/>
              </a:rPr>
              <a:t>节选</a:t>
            </a:r>
            <a:r>
              <a:rPr lang="zh-CN" altLang="en-US" sz="2600" dirty="0">
                <a:latin typeface="黑体" pitchFamily="49" charset="-122"/>
                <a:ea typeface="黑体" pitchFamily="49" charset="-122"/>
              </a:rPr>
              <a:t>）</a:t>
            </a:r>
            <a:endParaRPr lang="zh-CN" altLang="zh-CN" sz="2600" dirty="0">
              <a:latin typeface="黑体" pitchFamily="49" charset="-122"/>
              <a:ea typeface="黑体" pitchFamily="49" charset="-122"/>
            </a:endParaRPr>
          </a:p>
          <a:p>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①蜜蜂属于传粉动物。美国农业部的研究显示</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传粉动物参与了养活全球1/3人口的粮食生产。在众多传粉动物中</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蜜蜂的传粉效果最优</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增产贡献最大</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同时</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对维持生物多样性和生态系统的平衡稳定有着不可或缺的重要作用。南宋诗人杨万里《蜂儿诗》将蜜蜂对人类的巨大贡献体现得淋漓尽致</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“蜜蜂不食人间仓</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玉露为酒花为</a:t>
            </a:r>
            <a:endParaRPr lang="en-US" altLang="zh-CN" sz="2600" b="1" dirty="0">
              <a:latin typeface="楷体" pitchFamily="49" charset="-122"/>
              <a:ea typeface="楷体" pitchFamily="49" charset="-122"/>
            </a:endParaRPr>
          </a:p>
          <a:p>
            <a:r>
              <a:rPr lang="zh-CN" altLang="zh-CN" sz="2600" b="1" dirty="0">
                <a:latin typeface="楷体" pitchFamily="49" charset="-122"/>
                <a:ea typeface="楷体" pitchFamily="49" charset="-122"/>
              </a:rPr>
              <a:t>粮。作蜜不忙采蜜忙</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蜜成犹带百花香。”</a:t>
            </a:r>
            <a:r>
              <a:rPr lang="zh-CN" altLang="en-US" sz="2600" b="1" dirty="0">
                <a:solidFill>
                  <a:srgbClr val="000000"/>
                </a:solidFill>
                <a:latin typeface="楷体" pitchFamily="49" charset="-122"/>
                <a:ea typeface="楷体" pitchFamily="49" charset="-122"/>
              </a:rPr>
              <a:t>   </a:t>
            </a:r>
          </a:p>
        </p:txBody>
      </p:sp>
      <p:grpSp>
        <p:nvGrpSpPr>
          <p:cNvPr id="13" name="组合 1"/>
          <p:cNvGrpSpPr>
            <a:grpSpLocks/>
          </p:cNvGrpSpPr>
          <p:nvPr/>
        </p:nvGrpSpPr>
        <p:grpSpPr bwMode="auto">
          <a:xfrm>
            <a:off x="3700463" y="488653"/>
            <a:ext cx="1743075" cy="642937"/>
            <a:chOff x="3333750" y="555625"/>
            <a:chExt cx="1743075" cy="643766"/>
          </a:xfrm>
        </p:grpSpPr>
        <p:sp>
          <p:nvSpPr>
            <p:cNvPr id="14" name="圆角矩形 13"/>
            <p:cNvSpPr/>
            <p:nvPr/>
          </p:nvSpPr>
          <p:spPr>
            <a:xfrm rot="555800">
              <a:off x="4602163" y="673251"/>
              <a:ext cx="442912"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p:cNvSpPr/>
            <p:nvPr/>
          </p:nvSpPr>
          <p:spPr>
            <a:xfrm rot="20470821">
              <a:off x="4197350" y="679610"/>
              <a:ext cx="442913" cy="421229"/>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p:cNvSpPr/>
            <p:nvPr/>
          </p:nvSpPr>
          <p:spPr>
            <a:xfrm rot="319204">
              <a:off x="3778250" y="679610"/>
              <a:ext cx="441325" cy="421229"/>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7" name="圆角矩形 16"/>
            <p:cNvSpPr/>
            <p:nvPr/>
          </p:nvSpPr>
          <p:spPr>
            <a:xfrm rot="21148334">
              <a:off x="3368675" y="687557"/>
              <a:ext cx="441325" cy="421230"/>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8" name="矩形 1"/>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拓展阅读</a:t>
              </a:r>
            </a:p>
          </p:txBody>
        </p:sp>
      </p:grpSp>
      <p:grpSp>
        <p:nvGrpSpPr>
          <p:cNvPr id="19" name="组合 18"/>
          <p:cNvGrpSpPr>
            <a:grpSpLocks/>
          </p:cNvGrpSpPr>
          <p:nvPr/>
        </p:nvGrpSpPr>
        <p:grpSpPr bwMode="auto">
          <a:xfrm>
            <a:off x="34925" y="-20638"/>
            <a:ext cx="2008188" cy="523876"/>
            <a:chOff x="70" y="-63"/>
            <a:chExt cx="3161" cy="824"/>
          </a:xfrm>
        </p:grpSpPr>
        <p:sp>
          <p:nvSpPr>
            <p:cNvPr id="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p:cNvSpPr>
            <a:spLocks noChangeArrowheads="1"/>
          </p:cNvSpPr>
          <p:nvPr/>
        </p:nvSpPr>
        <p:spPr bwMode="auto">
          <a:xfrm>
            <a:off x="414177" y="559718"/>
            <a:ext cx="8315647"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②蜜蜂被称为“自然之子”“人类益友”。</a:t>
            </a:r>
            <a:r>
              <a:rPr lang="zh-CN" altLang="zh-CN" sz="2600" b="1" u="sng" dirty="0">
                <a:latin typeface="楷体" pitchFamily="49" charset="-122"/>
                <a:ea typeface="楷体" pitchFamily="49" charset="-122"/>
              </a:rPr>
              <a:t>研究显示</a:t>
            </a:r>
            <a:r>
              <a:rPr lang="zh-CN" altLang="en-US" sz="2600" b="1" u="sng" dirty="0">
                <a:latin typeface="楷体" pitchFamily="49" charset="-122"/>
                <a:ea typeface="楷体" pitchFamily="49" charset="-122"/>
              </a:rPr>
              <a:t>，</a:t>
            </a:r>
            <a:r>
              <a:rPr lang="zh-CN" altLang="zh-CN" sz="2600" b="1" u="sng" dirty="0">
                <a:latin typeface="楷体" pitchFamily="49" charset="-122"/>
                <a:ea typeface="楷体" pitchFamily="49" charset="-122"/>
              </a:rPr>
              <a:t>蜜蜂的体重虽然只有约100毫克</a:t>
            </a:r>
            <a:r>
              <a:rPr lang="zh-CN" altLang="en-US" sz="2600" b="1" u="sng" dirty="0">
                <a:latin typeface="楷体" pitchFamily="49" charset="-122"/>
                <a:ea typeface="楷体" pitchFamily="49" charset="-122"/>
              </a:rPr>
              <a:t>，</a:t>
            </a:r>
            <a:r>
              <a:rPr lang="zh-CN" altLang="zh-CN" sz="2600" b="1" u="sng" dirty="0">
                <a:latin typeface="楷体" pitchFamily="49" charset="-122"/>
                <a:ea typeface="楷体" pitchFamily="49" charset="-122"/>
              </a:rPr>
              <a:t>尚不及一滴水重量的一半</a:t>
            </a:r>
            <a:r>
              <a:rPr lang="zh-CN" altLang="en-US" sz="2600" b="1" u="sng" dirty="0">
                <a:latin typeface="楷体" pitchFamily="49" charset="-122"/>
                <a:ea typeface="楷体" pitchFamily="49" charset="-122"/>
              </a:rPr>
              <a:t>，</a:t>
            </a:r>
            <a:r>
              <a:rPr lang="zh-CN" altLang="zh-CN" sz="2600" b="1" u="sng" dirty="0">
                <a:latin typeface="楷体" pitchFamily="49" charset="-122"/>
                <a:ea typeface="楷体" pitchFamily="49" charset="-122"/>
              </a:rPr>
              <a:t>但其短暂的一生能够酿造出</a:t>
            </a:r>
            <a:r>
              <a:rPr lang="zh-CN" altLang="en-US" sz="2600" b="1" u="sng" dirty="0">
                <a:latin typeface="楷体" pitchFamily="49" charset="-122"/>
                <a:ea typeface="楷体" pitchFamily="49" charset="-122"/>
              </a:rPr>
              <a:t>多</a:t>
            </a:r>
            <a:r>
              <a:rPr lang="zh-CN" altLang="zh-CN" sz="2600" b="1" u="sng" dirty="0">
                <a:latin typeface="楷体" pitchFamily="49" charset="-122"/>
                <a:ea typeface="楷体" pitchFamily="49" charset="-122"/>
              </a:rPr>
              <a:t>达自身重量30倍的蜂蜜。</a:t>
            </a:r>
            <a:r>
              <a:rPr lang="zh-CN" altLang="zh-CN" sz="2600" b="1" dirty="0">
                <a:latin typeface="楷体" pitchFamily="49" charset="-122"/>
                <a:ea typeface="楷体" pitchFamily="49" charset="-122"/>
              </a:rPr>
              <a:t>蜂蜜一直是甜美的代名词</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被誉为“天赐的礼物”。自古以来</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国人对蜂蜜的营养和美味极为推崇</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视其为养生祛病、健体强身的天然保健品。此外</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蜜蜂还能提供诸多健康长寿因子——花粉、蜂胶、蜂蜡和蜂王浆等蜂产品。</a:t>
            </a:r>
            <a:endParaRPr lang="en-US" altLang="zh-CN" sz="2600" b="1" dirty="0">
              <a:latin typeface="楷体" pitchFamily="49" charset="-122"/>
              <a:ea typeface="楷体" pitchFamily="49" charset="-122"/>
            </a:endParaRPr>
          </a:p>
          <a:p>
            <a:r>
              <a:rPr lang="zh-CN" altLang="en-US" sz="2600" b="1" dirty="0">
                <a:latin typeface="楷体" pitchFamily="49" charset="-122"/>
                <a:ea typeface="楷体" pitchFamily="49" charset="-122"/>
              </a:rPr>
              <a:t>    ③其实，蜜蜂酿蜜只是它为人类贡献的很小一部</a:t>
            </a:r>
            <a:endParaRPr lang="en-US" altLang="zh-CN" sz="2600" b="1" dirty="0">
              <a:latin typeface="楷体" pitchFamily="49" charset="-122"/>
              <a:ea typeface="楷体" pitchFamily="49" charset="-122"/>
            </a:endParaRPr>
          </a:p>
          <a:p>
            <a:r>
              <a:rPr lang="zh-CN" altLang="en-US" sz="2600" b="1" dirty="0">
                <a:latin typeface="楷体" pitchFamily="49" charset="-122"/>
                <a:ea typeface="楷体" pitchFamily="49" charset="-122"/>
              </a:rPr>
              <a:t>分，传粉才是它的丰功伟绩；因此，蜜蜂又被誉为“月</a:t>
            </a:r>
            <a:endParaRPr lang="zh-CN" altLang="zh-CN" sz="2600" b="1" dirty="0">
              <a:latin typeface="楷体" pitchFamily="49" charset="-122"/>
              <a:ea typeface="楷体" pitchFamily="49" charset="-122"/>
            </a:endParaRPr>
          </a:p>
        </p:txBody>
      </p:sp>
      <p:grpSp>
        <p:nvGrpSpPr>
          <p:cNvPr id="7" name="组合 6"/>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p:cNvSpPr>
            <a:spLocks noChangeArrowheads="1"/>
          </p:cNvSpPr>
          <p:nvPr/>
        </p:nvSpPr>
        <p:spPr bwMode="auto">
          <a:xfrm>
            <a:off x="359631" y="555625"/>
            <a:ext cx="842473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下老人”“农业之翼”。蜜蜂是自然界中植物生存、繁衍的媒介，是作物增产的重要保障。</a:t>
            </a:r>
            <a:endParaRPr lang="en-US" altLang="zh-CN" sz="2800" b="1" dirty="0">
              <a:latin typeface="楷体" pitchFamily="49" charset="-122"/>
              <a:ea typeface="楷体" pitchFamily="49" charset="-122"/>
            </a:endParaRPr>
          </a:p>
          <a:p>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④目前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地球上已知植物共有22万多种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除蒲公英等不多的植物靠自然风传送花粉外</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有16万种靠昆虫传粉</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其中依靠蜜蜂传粉的占85%。粗略统计</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在人类所利用的1330多种作物中</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有1000多种需要蜜蜂来传授花粉。</a:t>
            </a:r>
            <a:endParaRPr lang="en-US" altLang="zh-CN" sz="2800" b="1" dirty="0">
              <a:latin typeface="楷体" pitchFamily="49" charset="-122"/>
              <a:ea typeface="楷体" pitchFamily="49" charset="-122"/>
            </a:endParaRPr>
          </a:p>
          <a:p>
            <a:r>
              <a:rPr lang="zh-CN" altLang="en-US" sz="2800" b="1" dirty="0">
                <a:latin typeface="楷体" pitchFamily="49" charset="-122"/>
                <a:ea typeface="楷体" pitchFamily="49" charset="-122"/>
              </a:rPr>
              <a:t>    ⑤实践证明，利用蜜蜂传粉，可使作物增产普遍到达</a:t>
            </a:r>
            <a:r>
              <a:rPr lang="en-US" altLang="zh-CN" sz="2800" b="1" dirty="0">
                <a:latin typeface="楷体" pitchFamily="49" charset="-122"/>
                <a:ea typeface="楷体" pitchFamily="49" charset="-122"/>
              </a:rPr>
              <a:t>10%</a:t>
            </a:r>
            <a:r>
              <a:rPr lang="zh-CN" altLang="en-US" sz="2800" b="1" dirty="0">
                <a:latin typeface="楷体" pitchFamily="49" charset="-122"/>
                <a:ea typeface="楷体" pitchFamily="49" charset="-122"/>
              </a:rPr>
              <a:t>以上，其中，油菜增产</a:t>
            </a:r>
            <a:r>
              <a:rPr lang="en-US" altLang="zh-CN" sz="2800" b="1" dirty="0">
                <a:latin typeface="楷体" pitchFamily="49" charset="-122"/>
                <a:ea typeface="楷体" pitchFamily="49" charset="-122"/>
              </a:rPr>
              <a:t>15%—20%</a:t>
            </a:r>
            <a:r>
              <a:rPr lang="zh-CN" altLang="en-US" sz="2800" b="1" dirty="0">
                <a:latin typeface="楷体" pitchFamily="49" charset="-122"/>
                <a:ea typeface="楷体" pitchFamily="49" charset="-122"/>
              </a:rPr>
              <a:t>，果树增产</a:t>
            </a:r>
            <a:r>
              <a:rPr lang="en-US" altLang="zh-CN" sz="2800" b="1" dirty="0">
                <a:latin typeface="楷体" pitchFamily="49" charset="-122"/>
                <a:ea typeface="楷体" pitchFamily="49" charset="-122"/>
              </a:rPr>
              <a:t>20%—30%</a:t>
            </a:r>
            <a:r>
              <a:rPr lang="zh-CN" altLang="en-US" sz="2800" b="1" dirty="0">
                <a:latin typeface="楷体" pitchFamily="49" charset="-122"/>
                <a:ea typeface="楷体" pitchFamily="49" charset="-122"/>
              </a:rPr>
              <a:t>，部分果蔬产量甚至可以成倍增长。同时，</a:t>
            </a:r>
            <a:endParaRPr lang="zh-CN" altLang="zh-CN" sz="2800" b="1" dirty="0">
              <a:latin typeface="楷体" pitchFamily="49" charset="-122"/>
              <a:ea typeface="楷体" pitchFamily="49" charset="-122"/>
            </a:endParaRPr>
          </a:p>
        </p:txBody>
      </p:sp>
      <p:grpSp>
        <p:nvGrpSpPr>
          <p:cNvPr id="7" name="组合 6"/>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p:cNvSpPr>
            <a:spLocks noChangeArrowheads="1"/>
          </p:cNvSpPr>
          <p:nvPr/>
        </p:nvSpPr>
        <p:spPr bwMode="auto">
          <a:xfrm>
            <a:off x="467625" y="484188"/>
            <a:ext cx="8208751"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600" b="1" dirty="0">
                <a:latin typeface="楷体" pitchFamily="49" charset="-122"/>
                <a:ea typeface="楷体" pitchFamily="49" charset="-122"/>
              </a:rPr>
              <a:t>蜜蜂传粉能够</a:t>
            </a:r>
            <a:r>
              <a:rPr lang="zh-CN" altLang="zh-CN" sz="2600" b="1" dirty="0">
                <a:latin typeface="楷体" pitchFamily="49" charset="-122"/>
                <a:ea typeface="楷体" pitchFamily="49" charset="-122"/>
              </a:rPr>
              <a:t>显著减少化学药物的使用</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有利于控制病虫害</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降低生产成本</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减少农药残留</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有效提升农产品品质。有数据显示</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养蜂给农业带来的效益是其直接产值的100倍以上</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其生态效益和社会效益都非常突出。</a:t>
            </a:r>
          </a:p>
          <a:p>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⑥蜜蜂还被称为“生命使者”“环境哨兵”。它是植物赖以生存的因子、生态系统中不可或缺的环节</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充当着环境质量监测员的角色</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是生态环境好坏的重要体现。蜜蜂在长期生存竞争中形成了异常敏锐的嗅觉</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对周围环境极为敏感</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可以识别出许多种细微的气味。蜂群的数量直接反应环境状况——蜂群多的地方</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一定是生态环境良好的地方。</a:t>
            </a:r>
          </a:p>
        </p:txBody>
      </p:sp>
      <p:grpSp>
        <p:nvGrpSpPr>
          <p:cNvPr id="7" name="组合 6"/>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468313" y="735013"/>
            <a:ext cx="8207375"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⑦同时</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蜜蜂的传粉促成了作物的联姻和受孕。这不仅</a:t>
            </a:r>
            <a:r>
              <a:rPr lang="zh-CN" altLang="zh-CN" sz="2600" b="1" dirty="0" smtClean="0">
                <a:latin typeface="楷体" pitchFamily="49" charset="-122"/>
                <a:ea typeface="楷体" pitchFamily="49" charset="-122"/>
              </a:rPr>
              <a:t>可以</a:t>
            </a:r>
            <a:r>
              <a:rPr lang="zh-CN" altLang="en-US" sz="2600" b="1" dirty="0" smtClean="0">
                <a:latin typeface="楷体" pitchFamily="49" charset="-122"/>
                <a:ea typeface="楷体" pitchFamily="49" charset="-122"/>
              </a:rPr>
              <a:t>为</a:t>
            </a:r>
            <a:r>
              <a:rPr lang="zh-CN" altLang="zh-CN" sz="2600" b="1" dirty="0" smtClean="0">
                <a:latin typeface="楷体" pitchFamily="49" charset="-122"/>
                <a:ea typeface="楷体" pitchFamily="49" charset="-122"/>
              </a:rPr>
              <a:t>人类</a:t>
            </a:r>
            <a:r>
              <a:rPr lang="zh-CN" altLang="zh-CN" sz="2600" b="1" dirty="0">
                <a:latin typeface="楷体" pitchFamily="49" charset="-122"/>
                <a:ea typeface="楷体" pitchFamily="49" charset="-122"/>
              </a:rPr>
              <a:t>和其他生物提供食物</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而且有利于提高植物杂交概率</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为其杂交进化提供可能</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进而保持生物多样性和生态系统的平衡与稳定。如果说大自然的生物链组成具有神奇的密码</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那么蜜蜂就是破解密码的大咖工匠。蜜蜂一旦消失</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粮食、棉油、蔬果、木材等植物将无法结出果实种子</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也就不再有下一代的繁衍</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整个生态系统都将面临崩溃。爱因斯坦说过</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“如果蜜蜂从地球上消失</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人类只能活4年</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a:t>
            </a:r>
          </a:p>
        </p:txBody>
      </p:sp>
      <p:grpSp>
        <p:nvGrpSpPr>
          <p:cNvPr id="7" name="组合 6"/>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矩形 6"/>
          <p:cNvSpPr>
            <a:spLocks noChangeArrowheads="1"/>
          </p:cNvSpPr>
          <p:nvPr/>
        </p:nvSpPr>
        <p:spPr bwMode="auto">
          <a:xfrm>
            <a:off x="406984" y="493043"/>
            <a:ext cx="8425283"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zh-CN" sz="2800" b="1" dirty="0">
                <a:latin typeface="宋体" panose="02010600030101010101" pitchFamily="2" charset="-122"/>
              </a:rPr>
              <a:t>1.下列对原文内容的理解</a:t>
            </a:r>
            <a:r>
              <a:rPr lang="zh-CN" altLang="en-US" sz="2800" b="1" dirty="0">
                <a:latin typeface="宋体" panose="02010600030101010101" pitchFamily="2" charset="-122"/>
              </a:rPr>
              <a:t>，</a:t>
            </a:r>
            <a:r>
              <a:rPr lang="zh-CN" altLang="zh-CN" sz="2800" b="1" dirty="0">
                <a:latin typeface="宋体" panose="02010600030101010101" pitchFamily="2" charset="-122"/>
              </a:rPr>
              <a:t>正确的一项是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a:p>
            <a:r>
              <a:rPr lang="zh-CN" altLang="zh-CN" sz="2800" b="1" dirty="0">
                <a:latin typeface="楷体" panose="02010609060101010101" pitchFamily="49" charset="-122"/>
                <a:ea typeface="楷体" panose="02010609060101010101" pitchFamily="49" charset="-122"/>
              </a:rPr>
              <a:t>A.传粉动物对于人类生存十分重要</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它们生产了养活全球1/3人口的粮食。</a:t>
            </a:r>
          </a:p>
          <a:p>
            <a:r>
              <a:rPr lang="zh-CN" altLang="zh-CN" sz="2800" b="1" dirty="0">
                <a:latin typeface="楷体" panose="02010609060101010101" pitchFamily="49" charset="-122"/>
                <a:ea typeface="楷体" panose="02010609060101010101" pitchFamily="49" charset="-122"/>
              </a:rPr>
              <a:t>B.自然界植物的传粉方式分为两种</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一是自然风传</a:t>
            </a:r>
            <a:endParaRPr lang="en-US" altLang="zh-CN" sz="2800" b="1"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rPr>
              <a:t>粉</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一是昆虫传粉。</a:t>
            </a:r>
          </a:p>
          <a:p>
            <a:r>
              <a:rPr lang="zh-CN" altLang="zh-CN" sz="2800" b="1" dirty="0">
                <a:latin typeface="楷体" panose="02010609060101010101" pitchFamily="49" charset="-122"/>
                <a:ea typeface="楷体" panose="02010609060101010101" pitchFamily="49" charset="-122"/>
              </a:rPr>
              <a:t>C.实践证明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通过蜜蜂传粉</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能够使农作物生产全部增产10%以上。</a:t>
            </a:r>
          </a:p>
          <a:p>
            <a:r>
              <a:rPr lang="zh-CN" altLang="zh-CN" sz="2800" b="1" dirty="0">
                <a:latin typeface="楷体" panose="02010609060101010101" pitchFamily="49" charset="-122"/>
                <a:ea typeface="楷体" panose="02010609060101010101" pitchFamily="49" charset="-122"/>
              </a:rPr>
              <a:t>D.蜜蜂数量能够直接反应环境状况</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蜂群少的地方</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生态环境一定不好。</a:t>
            </a:r>
          </a:p>
        </p:txBody>
      </p:sp>
      <p:sp>
        <p:nvSpPr>
          <p:cNvPr id="2" name="文本框 1"/>
          <p:cNvSpPr txBox="1">
            <a:spLocks noChangeArrowheads="1"/>
          </p:cNvSpPr>
          <p:nvPr/>
        </p:nvSpPr>
        <p:spPr bwMode="auto">
          <a:xfrm>
            <a:off x="7499746" y="679450"/>
            <a:ext cx="538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400">
                <a:solidFill>
                  <a:srgbClr val="FF0000"/>
                </a:solidFill>
              </a:rPr>
              <a:t>B</a:t>
            </a:r>
          </a:p>
        </p:txBody>
      </p:sp>
      <p:grpSp>
        <p:nvGrpSpPr>
          <p:cNvPr id="8" name="组合 7"/>
          <p:cNvGrpSpPr>
            <a:grpSpLocks/>
          </p:cNvGrpSpPr>
          <p:nvPr/>
        </p:nvGrpSpPr>
        <p:grpSpPr bwMode="auto">
          <a:xfrm>
            <a:off x="34925" y="-20638"/>
            <a:ext cx="2008188"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框 1"/>
          <p:cNvSpPr txBox="1">
            <a:spLocks noChangeArrowheads="1"/>
          </p:cNvSpPr>
          <p:nvPr/>
        </p:nvSpPr>
        <p:spPr bwMode="auto">
          <a:xfrm>
            <a:off x="327025" y="555526"/>
            <a:ext cx="8616950"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zh-CN" sz="2800" b="1" dirty="0">
                <a:latin typeface="宋体" panose="02010600030101010101" pitchFamily="2" charset="-122"/>
              </a:rPr>
              <a:t>2.下列对原文的相关分析</a:t>
            </a:r>
            <a:r>
              <a:rPr lang="zh-CN" altLang="en-US" sz="2800" b="1" dirty="0">
                <a:latin typeface="宋体" panose="02010600030101010101" pitchFamily="2" charset="-122"/>
              </a:rPr>
              <a:t>，</a:t>
            </a:r>
            <a:r>
              <a:rPr lang="zh-CN" altLang="zh-CN" sz="2800" b="1" dirty="0">
                <a:latin typeface="宋体" panose="02010600030101010101" pitchFamily="2" charset="-122"/>
              </a:rPr>
              <a:t>不正确的一项是</a:t>
            </a:r>
            <a:r>
              <a:rPr lang="zh-CN" altLang="en-US" sz="2800" b="1" dirty="0">
                <a:latin typeface="宋体" panose="02010600030101010101" pitchFamily="2" charset="-122"/>
              </a:rPr>
              <a:t>（</a:t>
            </a:r>
            <a:r>
              <a:rPr lang="zh-CN" altLang="zh-CN" sz="2800" b="1" dirty="0">
                <a:latin typeface="宋体" panose="02010600030101010101" pitchFamily="2" charset="-122"/>
              </a:rPr>
              <a:t>     </a:t>
            </a:r>
            <a:r>
              <a:rPr lang="zh-CN" altLang="en-US" sz="2800" b="1" dirty="0">
                <a:latin typeface="宋体" panose="02010600030101010101" pitchFamily="2" charset="-122"/>
              </a:rPr>
              <a:t>）</a:t>
            </a:r>
            <a:endParaRPr lang="zh-CN" altLang="zh-CN" sz="2800" b="1" dirty="0">
              <a:latin typeface="宋体" panose="02010600030101010101" pitchFamily="2" charset="-122"/>
            </a:endParaRPr>
          </a:p>
          <a:p>
            <a:r>
              <a:rPr lang="zh-CN" altLang="zh-CN" sz="2800" b="1" dirty="0">
                <a:latin typeface="楷体" panose="02010609060101010101" pitchFamily="49" charset="-122"/>
                <a:ea typeface="楷体" panose="02010609060101010101" pitchFamily="49" charset="-122"/>
              </a:rPr>
              <a:t>A.文章采用了先总说后分说的说明思路</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说明蜜蜂对人类生产生活以及自然生态环境等的重要影响。</a:t>
            </a:r>
          </a:p>
          <a:p>
            <a:r>
              <a:rPr lang="zh-CN" altLang="zh-CN" sz="2800" b="1" dirty="0">
                <a:latin typeface="楷体" panose="02010609060101010101" pitchFamily="49" charset="-122"/>
                <a:ea typeface="楷体" panose="02010609060101010101" pitchFamily="49" charset="-122"/>
              </a:rPr>
              <a:t>B.第②段中画横线的句子使用了列数字和作比较的方法</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说明蜜蜂虽然微小</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但它的贡献却很大。</a:t>
            </a:r>
          </a:p>
          <a:p>
            <a:r>
              <a:rPr lang="zh-CN" altLang="zh-CN" sz="2800" b="1" dirty="0">
                <a:latin typeface="楷体" panose="02010609060101010101" pitchFamily="49" charset="-122"/>
                <a:ea typeface="楷体" panose="02010609060101010101" pitchFamily="49" charset="-122"/>
              </a:rPr>
              <a:t>C.第④段中的“粗略统计”一词体现了说明语言的准确性</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表明接下来的数据分析不是准确计算。</a:t>
            </a:r>
          </a:p>
          <a:p>
            <a:r>
              <a:rPr lang="zh-CN" altLang="zh-CN" sz="2800" b="1" dirty="0">
                <a:latin typeface="楷体" panose="02010609060101010101" pitchFamily="49" charset="-122"/>
                <a:ea typeface="楷体" panose="02010609060101010101" pitchFamily="49" charset="-122"/>
              </a:rPr>
              <a:t>D.最后一段引用爱因斯坦的话</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意在说明蜜蜂从地球上消失后</a:t>
            </a:r>
            <a:r>
              <a:rPr lang="zh-CN" altLang="en-US" sz="2800" b="1" dirty="0">
                <a:latin typeface="楷体" panose="02010609060101010101" pitchFamily="49" charset="-122"/>
                <a:ea typeface="楷体" panose="02010609060101010101" pitchFamily="49" charset="-122"/>
              </a:rPr>
              <a:t>，</a:t>
            </a:r>
            <a:r>
              <a:rPr lang="zh-CN" altLang="zh-CN" sz="2800" b="1" dirty="0">
                <a:latin typeface="楷体" panose="02010609060101010101" pitchFamily="49" charset="-122"/>
                <a:ea typeface="楷体" panose="02010609060101010101" pitchFamily="49" charset="-122"/>
              </a:rPr>
              <a:t>地球上的粮食只够人类生活4年。</a:t>
            </a:r>
            <a:endParaRPr lang="zh-CN" altLang="en-US" sz="2800" b="1" dirty="0">
              <a:latin typeface="宋体" panose="02010600030101010101" pitchFamily="2" charset="-122"/>
            </a:endParaRPr>
          </a:p>
        </p:txBody>
      </p:sp>
      <p:sp>
        <p:nvSpPr>
          <p:cNvPr id="3" name="文本框 2"/>
          <p:cNvSpPr txBox="1">
            <a:spLocks noChangeArrowheads="1"/>
          </p:cNvSpPr>
          <p:nvPr/>
        </p:nvSpPr>
        <p:spPr bwMode="auto">
          <a:xfrm>
            <a:off x="7731125" y="729233"/>
            <a:ext cx="538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400">
                <a:solidFill>
                  <a:srgbClr val="FF0000"/>
                </a:solidFill>
              </a:rPr>
              <a:t>D</a:t>
            </a:r>
          </a:p>
        </p:txBody>
      </p:sp>
      <p:grpSp>
        <p:nvGrpSpPr>
          <p:cNvPr id="8" name="组合 7"/>
          <p:cNvGrpSpPr>
            <a:grpSpLocks/>
          </p:cNvGrpSpPr>
          <p:nvPr/>
        </p:nvGrpSpPr>
        <p:grpSpPr bwMode="auto">
          <a:xfrm>
            <a:off x="34925" y="-20638"/>
            <a:ext cx="2008188"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7"/>
          <p:cNvSpPr>
            <a:spLocks noChangeArrowheads="1"/>
          </p:cNvSpPr>
          <p:nvPr/>
        </p:nvSpPr>
        <p:spPr bwMode="auto">
          <a:xfrm>
            <a:off x="2988567" y="1191865"/>
            <a:ext cx="5903913"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法布尔</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1823</a:t>
            </a:r>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1915</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法国昆虫学家。自幼爱好自然</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经常观察昆虫和贝类的生活情况。晚年详细观察栖息于未垦地中的各种昆虫和蜘蛛</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于</a:t>
            </a:r>
            <a:r>
              <a:rPr lang="en-US" altLang="zh-CN" sz="2800" b="1" dirty="0">
                <a:latin typeface="楷体" pitchFamily="49" charset="-122"/>
                <a:ea typeface="楷体" pitchFamily="49" charset="-122"/>
              </a:rPr>
              <a:t>1879</a:t>
            </a:r>
            <a:r>
              <a:rPr lang="zh-CN" altLang="zh-CN" sz="2800" b="1" dirty="0">
                <a:latin typeface="楷体" pitchFamily="49" charset="-122"/>
                <a:ea typeface="楷体" pitchFamily="49" charset="-122"/>
              </a:rPr>
              <a:t>—</a:t>
            </a:r>
            <a:r>
              <a:rPr lang="en-US" altLang="zh-CN" sz="2800" b="1" dirty="0">
                <a:latin typeface="楷体" pitchFamily="49" charset="-122"/>
                <a:ea typeface="楷体" pitchFamily="49" charset="-122"/>
              </a:rPr>
              <a:t>1907</a:t>
            </a:r>
            <a:r>
              <a:rPr lang="zh-CN" altLang="zh-CN" sz="2800" b="1" dirty="0">
                <a:latin typeface="楷体" pitchFamily="49" charset="-122"/>
                <a:ea typeface="楷体" pitchFamily="49" charset="-122"/>
              </a:rPr>
              <a:t>年间将研究所得</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陆续写出《昆虫记》十卷。主要著作还有《自然科学编年史》以及关于物理学和化学方面的论著。</a:t>
            </a:r>
          </a:p>
        </p:txBody>
      </p:sp>
      <p:grpSp>
        <p:nvGrpSpPr>
          <p:cNvPr id="9" name="组合 8"/>
          <p:cNvGrpSpPr>
            <a:grpSpLocks/>
          </p:cNvGrpSpPr>
          <p:nvPr/>
        </p:nvGrpSpPr>
        <p:grpSpPr bwMode="auto">
          <a:xfrm>
            <a:off x="1588" y="31750"/>
            <a:ext cx="2006600" cy="523875"/>
            <a:chOff x="70" y="-63"/>
            <a:chExt cx="3161" cy="824"/>
          </a:xfrm>
        </p:grpSpPr>
        <p:sp>
          <p:nvSpPr>
            <p:cNvPr id="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6" name="组合 1"/>
          <p:cNvGrpSpPr>
            <a:grpSpLocks/>
          </p:cNvGrpSpPr>
          <p:nvPr/>
        </p:nvGrpSpPr>
        <p:grpSpPr bwMode="auto">
          <a:xfrm>
            <a:off x="3700463" y="564853"/>
            <a:ext cx="1743075" cy="566737"/>
            <a:chOff x="3406775" y="598488"/>
            <a:chExt cx="1743075" cy="566737"/>
          </a:xfrm>
        </p:grpSpPr>
        <p:sp>
          <p:nvSpPr>
            <p:cNvPr id="17" name="圆角矩形 16"/>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圆角矩形 19"/>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作者简介</a:t>
              </a:r>
            </a:p>
          </p:txBody>
        </p:sp>
      </p:grpSp>
      <p:pic>
        <p:nvPicPr>
          <p:cNvPr id="22" name="p196法布尔.jpg" descr="id:2147508725;FounderCES"/>
          <p:cNvPicPr/>
          <p:nvPr/>
        </p:nvPicPr>
        <p:blipFill>
          <a:blip r:embed="rId3"/>
          <a:stretch>
            <a:fillRect/>
          </a:stretch>
        </p:blipFill>
        <p:spPr>
          <a:xfrm>
            <a:off x="549578" y="1586482"/>
            <a:ext cx="2222222" cy="25694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框 1"/>
          <p:cNvSpPr txBox="1">
            <a:spLocks noChangeArrowheads="1"/>
          </p:cNvSpPr>
          <p:nvPr/>
        </p:nvSpPr>
        <p:spPr bwMode="auto">
          <a:xfrm>
            <a:off x="467544" y="587375"/>
            <a:ext cx="861409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zh-CN" sz="2800" b="1" dirty="0">
                <a:latin typeface="宋体" panose="02010600030101010101" pitchFamily="2" charset="-122"/>
                <a:sym typeface="微软雅黑" pitchFamily="34" charset="-122"/>
              </a:rPr>
              <a:t>3.根据原文内容</a:t>
            </a:r>
            <a:r>
              <a:rPr lang="zh-CN" altLang="en-US" sz="2800" b="1" dirty="0">
                <a:latin typeface="宋体" panose="02010600030101010101" pitchFamily="2" charset="-122"/>
                <a:sym typeface="微软雅黑" pitchFamily="34" charset="-122"/>
              </a:rPr>
              <a:t>，</a:t>
            </a:r>
            <a:r>
              <a:rPr lang="zh-CN" altLang="zh-CN" sz="2800" b="1" dirty="0">
                <a:latin typeface="宋体" panose="02010600030101010101" pitchFamily="2" charset="-122"/>
                <a:sym typeface="微软雅黑" pitchFamily="34" charset="-122"/>
              </a:rPr>
              <a:t>下列说法不正确的一项是</a:t>
            </a:r>
            <a:r>
              <a:rPr lang="zh-CN" altLang="en-US" sz="2800" b="1" dirty="0">
                <a:latin typeface="宋体" panose="02010600030101010101" pitchFamily="2" charset="-122"/>
                <a:sym typeface="微软雅黑" pitchFamily="34" charset="-122"/>
              </a:rPr>
              <a:t>（</a:t>
            </a:r>
            <a:r>
              <a:rPr lang="zh-CN" altLang="zh-CN" sz="2800" b="1" dirty="0">
                <a:latin typeface="宋体" panose="02010600030101010101" pitchFamily="2" charset="-122"/>
                <a:sym typeface="微软雅黑" pitchFamily="34" charset="-122"/>
              </a:rPr>
              <a:t>     </a:t>
            </a:r>
            <a:r>
              <a:rPr lang="zh-CN" altLang="en-US" sz="2800" b="1" dirty="0">
                <a:latin typeface="宋体" panose="02010600030101010101" pitchFamily="2" charset="-122"/>
                <a:sym typeface="微软雅黑" pitchFamily="34" charset="-122"/>
              </a:rPr>
              <a:t>）</a:t>
            </a:r>
            <a:endParaRPr lang="zh-CN" altLang="zh-CN" sz="2800" b="1" dirty="0">
              <a:latin typeface="宋体" panose="02010600030101010101" pitchFamily="2" charset="-122"/>
            </a:endParaRPr>
          </a:p>
          <a:p>
            <a:r>
              <a:rPr lang="zh-CN" altLang="zh-CN" sz="2800" b="1" dirty="0">
                <a:latin typeface="楷体" panose="02010609060101010101" pitchFamily="49" charset="-122"/>
                <a:ea typeface="楷体" panose="02010609060101010101" pitchFamily="49" charset="-122"/>
                <a:sym typeface="微软雅黑" pitchFamily="34" charset="-122"/>
              </a:rPr>
              <a:t>A.在众多传粉动物中</a:t>
            </a:r>
            <a:r>
              <a:rPr lang="zh-CN" altLang="en-US" sz="2800" b="1" dirty="0">
                <a:latin typeface="楷体" panose="02010609060101010101" pitchFamily="49" charset="-122"/>
                <a:ea typeface="楷体" panose="02010609060101010101" pitchFamily="49" charset="-122"/>
                <a:sym typeface="微软雅黑" pitchFamily="34" charset="-122"/>
              </a:rPr>
              <a:t>，</a:t>
            </a:r>
            <a:r>
              <a:rPr lang="zh-CN" altLang="zh-CN" sz="2800" b="1" dirty="0">
                <a:latin typeface="楷体" panose="02010609060101010101" pitchFamily="49" charset="-122"/>
                <a:ea typeface="楷体" panose="02010609060101010101" pitchFamily="49" charset="-122"/>
                <a:sym typeface="微软雅黑" pitchFamily="34" charset="-122"/>
              </a:rPr>
              <a:t>蜜蜂对人类的生产生活和自然的生态系统最为重要。</a:t>
            </a:r>
            <a:endParaRPr lang="zh-CN" altLang="zh-CN" sz="2800" b="1"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sym typeface="微软雅黑" pitchFamily="34" charset="-122"/>
              </a:rPr>
              <a:t>B.在蜜蜂为人类所作的贡献之中</a:t>
            </a:r>
            <a:r>
              <a:rPr lang="zh-CN" altLang="en-US" sz="2800" b="1" dirty="0">
                <a:latin typeface="楷体" panose="02010609060101010101" pitchFamily="49" charset="-122"/>
                <a:ea typeface="楷体" panose="02010609060101010101" pitchFamily="49" charset="-122"/>
                <a:sym typeface="微软雅黑" pitchFamily="34" charset="-122"/>
              </a:rPr>
              <a:t>，</a:t>
            </a:r>
            <a:r>
              <a:rPr lang="zh-CN" altLang="zh-CN" sz="2800" b="1" dirty="0">
                <a:latin typeface="楷体" panose="02010609060101010101" pitchFamily="49" charset="-122"/>
                <a:ea typeface="楷体" panose="02010609060101010101" pitchFamily="49" charset="-122"/>
                <a:sym typeface="微软雅黑" pitchFamily="34" charset="-122"/>
              </a:rPr>
              <a:t>传粉远远比酿蜜对人类要重要得多。</a:t>
            </a:r>
            <a:endParaRPr lang="zh-CN" altLang="zh-CN" sz="2800" b="1"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sym typeface="微软雅黑" pitchFamily="34" charset="-122"/>
              </a:rPr>
              <a:t>C.与养蜂给农业带来的效益相比</a:t>
            </a:r>
            <a:r>
              <a:rPr lang="zh-CN" altLang="en-US" sz="2800" b="1" dirty="0">
                <a:latin typeface="楷体" panose="02010609060101010101" pitchFamily="49" charset="-122"/>
                <a:ea typeface="楷体" panose="02010609060101010101" pitchFamily="49" charset="-122"/>
                <a:sym typeface="微软雅黑" pitchFamily="34" charset="-122"/>
              </a:rPr>
              <a:t>，</a:t>
            </a:r>
            <a:r>
              <a:rPr lang="zh-CN" altLang="zh-CN" sz="2800" b="1" dirty="0">
                <a:latin typeface="楷体" panose="02010609060101010101" pitchFamily="49" charset="-122"/>
                <a:ea typeface="楷体" panose="02010609060101010101" pitchFamily="49" charset="-122"/>
                <a:sym typeface="微软雅黑" pitchFamily="34" charset="-122"/>
              </a:rPr>
              <a:t>其直接产值对人类而言已经毫不重要。</a:t>
            </a:r>
            <a:endParaRPr lang="zh-CN" altLang="zh-CN" sz="2800" b="1" dirty="0">
              <a:latin typeface="楷体" panose="02010609060101010101" pitchFamily="49" charset="-122"/>
              <a:ea typeface="楷体" panose="02010609060101010101" pitchFamily="49" charset="-122"/>
            </a:endParaRPr>
          </a:p>
          <a:p>
            <a:r>
              <a:rPr lang="zh-CN" altLang="zh-CN" sz="2800" b="1" dirty="0">
                <a:latin typeface="楷体" panose="02010609060101010101" pitchFamily="49" charset="-122"/>
                <a:ea typeface="楷体" panose="02010609060101010101" pitchFamily="49" charset="-122"/>
                <a:sym typeface="微软雅黑" pitchFamily="34" charset="-122"/>
              </a:rPr>
              <a:t>D.没有蜜蜂的传粉</a:t>
            </a:r>
            <a:r>
              <a:rPr lang="zh-CN" altLang="en-US" sz="2800" b="1" dirty="0">
                <a:latin typeface="楷体" panose="02010609060101010101" pitchFamily="49" charset="-122"/>
                <a:ea typeface="楷体" panose="02010609060101010101" pitchFamily="49" charset="-122"/>
                <a:sym typeface="微软雅黑" pitchFamily="34" charset="-122"/>
              </a:rPr>
              <a:t>，</a:t>
            </a:r>
            <a:r>
              <a:rPr lang="zh-CN" altLang="zh-CN" sz="2800" b="1" dirty="0">
                <a:latin typeface="楷体" panose="02010609060101010101" pitchFamily="49" charset="-122"/>
                <a:ea typeface="楷体" panose="02010609060101010101" pitchFamily="49" charset="-122"/>
                <a:sym typeface="微软雅黑" pitchFamily="34" charset="-122"/>
              </a:rPr>
              <a:t>自然界的生物链将会中断</a:t>
            </a:r>
            <a:r>
              <a:rPr lang="zh-CN" altLang="en-US" sz="2800" b="1" dirty="0">
                <a:latin typeface="楷体" panose="02010609060101010101" pitchFamily="49" charset="-122"/>
                <a:ea typeface="楷体" panose="02010609060101010101" pitchFamily="49" charset="-122"/>
                <a:sym typeface="微软雅黑" pitchFamily="34" charset="-122"/>
              </a:rPr>
              <a:t>，</a:t>
            </a:r>
            <a:r>
              <a:rPr lang="zh-CN" altLang="zh-CN" sz="2800" b="1" dirty="0">
                <a:latin typeface="楷体" panose="02010609060101010101" pitchFamily="49" charset="-122"/>
                <a:ea typeface="楷体" panose="02010609060101010101" pitchFamily="49" charset="-122"/>
                <a:sym typeface="微软雅黑" pitchFamily="34" charset="-122"/>
              </a:rPr>
              <a:t>这对生态系统将是一场灾难。</a:t>
            </a:r>
            <a:endParaRPr lang="zh-CN" altLang="en-US" sz="2800" b="1" dirty="0">
              <a:latin typeface="楷体" panose="02010609060101010101" pitchFamily="49" charset="-122"/>
              <a:ea typeface="楷体" panose="02010609060101010101" pitchFamily="49" charset="-122"/>
            </a:endParaRPr>
          </a:p>
        </p:txBody>
      </p:sp>
      <p:sp>
        <p:nvSpPr>
          <p:cNvPr id="3" name="文本框 2"/>
          <p:cNvSpPr txBox="1">
            <a:spLocks noChangeArrowheads="1"/>
          </p:cNvSpPr>
          <p:nvPr/>
        </p:nvSpPr>
        <p:spPr bwMode="auto">
          <a:xfrm>
            <a:off x="7994278" y="743223"/>
            <a:ext cx="538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400">
                <a:solidFill>
                  <a:srgbClr val="FF0000"/>
                </a:solidFill>
              </a:rPr>
              <a:t>C</a:t>
            </a:r>
          </a:p>
        </p:txBody>
      </p:sp>
      <p:grpSp>
        <p:nvGrpSpPr>
          <p:cNvPr id="8" name="组合 7"/>
          <p:cNvGrpSpPr>
            <a:grpSpLocks/>
          </p:cNvGrpSpPr>
          <p:nvPr/>
        </p:nvGrpSpPr>
        <p:grpSpPr bwMode="auto">
          <a:xfrm>
            <a:off x="34925" y="-20638"/>
            <a:ext cx="2008188"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
          <p:cNvSpPr>
            <a:spLocks noChangeArrowheads="1"/>
          </p:cNvSpPr>
          <p:nvPr/>
        </p:nvSpPr>
        <p:spPr bwMode="auto">
          <a:xfrm>
            <a:off x="539750" y="1347614"/>
            <a:ext cx="8064500"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800" b="1" dirty="0">
                <a:latin typeface="楷体" panose="02010609060101010101" pitchFamily="49" charset="-122"/>
                <a:ea typeface="楷体" panose="02010609060101010101" pitchFamily="49" charset="-122"/>
              </a:rPr>
              <a:t>    你喜欢什么动物或植物？像法布尔那样去观察一种动物或者植物，并记录下你的观察过程和发现，写一篇说明文。</a:t>
            </a:r>
          </a:p>
        </p:txBody>
      </p:sp>
      <p:grpSp>
        <p:nvGrpSpPr>
          <p:cNvPr id="10" name="组合 8"/>
          <p:cNvGrpSpPr>
            <a:grpSpLocks/>
          </p:cNvGrpSpPr>
          <p:nvPr/>
        </p:nvGrpSpPr>
        <p:grpSpPr bwMode="auto">
          <a:xfrm>
            <a:off x="34925" y="-20638"/>
            <a:ext cx="2008188" cy="523876"/>
            <a:chOff x="70" y="-63"/>
            <a:chExt cx="3161" cy="824"/>
          </a:xfrm>
        </p:grpSpPr>
        <p:sp>
          <p:nvSpPr>
            <p:cNvPr id="1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课下作业</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226" name="文本框 3"/>
          <p:cNvSpPr txBox="1">
            <a:spLocks noChangeArrowheads="1"/>
          </p:cNvSpPr>
          <p:nvPr/>
        </p:nvSpPr>
        <p:spPr bwMode="auto">
          <a:xfrm>
            <a:off x="651727" y="1419225"/>
            <a:ext cx="783419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itchFamily="34" charset="0"/>
                <a:ea typeface="宋体" pitchFamily="2" charset="-122"/>
              </a:defRPr>
            </a:lvl1pPr>
            <a:lvl2pPr marL="742950" indent="-285750" defTabSz="685800" eaLnBrk="0" hangingPunct="0">
              <a:defRPr>
                <a:solidFill>
                  <a:schemeClr val="tx1"/>
                </a:solidFill>
                <a:latin typeface="Arial" pitchFamily="34" charset="0"/>
                <a:ea typeface="宋体" pitchFamily="2" charset="-122"/>
              </a:defRPr>
            </a:lvl2pPr>
            <a:lvl3pPr marL="1143000" indent="-228600" defTabSz="685800" eaLnBrk="0" hangingPunct="0">
              <a:defRPr>
                <a:solidFill>
                  <a:schemeClr val="tx1"/>
                </a:solidFill>
                <a:latin typeface="Arial" pitchFamily="34" charset="0"/>
                <a:ea typeface="宋体" pitchFamily="2" charset="-122"/>
              </a:defRPr>
            </a:lvl3pPr>
            <a:lvl4pPr marL="1600200" indent="-228600" defTabSz="685800" eaLnBrk="0" hangingPunct="0">
              <a:defRPr>
                <a:solidFill>
                  <a:schemeClr val="tx1"/>
                </a:solidFill>
                <a:latin typeface="Arial" pitchFamily="34" charset="0"/>
                <a:ea typeface="宋体" pitchFamily="2" charset="-122"/>
              </a:defRPr>
            </a:lvl4pPr>
            <a:lvl5pPr marL="2057400" indent="-228600" defTabSz="685800" eaLnBrk="0" hangingPunct="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7" name="组合 1"/>
          <p:cNvGrpSpPr>
            <a:grpSpLocks/>
          </p:cNvGrpSpPr>
          <p:nvPr/>
        </p:nvGrpSpPr>
        <p:grpSpPr bwMode="auto">
          <a:xfrm>
            <a:off x="3700463" y="411163"/>
            <a:ext cx="1743075" cy="566737"/>
            <a:chOff x="3333750" y="598488"/>
            <a:chExt cx="1743075" cy="566502"/>
          </a:xfrm>
        </p:grpSpPr>
        <p:sp>
          <p:nvSpPr>
            <p:cNvPr id="15" name="圆角矩形 14"/>
            <p:cNvSpPr/>
            <p:nvPr/>
          </p:nvSpPr>
          <p:spPr>
            <a:xfrm rot="555800">
              <a:off x="4602163" y="715914"/>
              <a:ext cx="442912"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262"/>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278" name="矩形 1"/>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背景资料</a:t>
              </a:r>
            </a:p>
          </p:txBody>
        </p:sp>
      </p:grpSp>
      <p:grpSp>
        <p:nvGrpSpPr>
          <p:cNvPr id="19" name="组合 18"/>
          <p:cNvGrpSpPr>
            <a:grpSpLocks/>
          </p:cNvGrpSpPr>
          <p:nvPr/>
        </p:nvGrpSpPr>
        <p:grpSpPr bwMode="auto">
          <a:xfrm>
            <a:off x="1588" y="31750"/>
            <a:ext cx="2006600" cy="523875"/>
            <a:chOff x="70" y="-63"/>
            <a:chExt cx="3161" cy="824"/>
          </a:xfrm>
        </p:grpSpPr>
        <p:sp>
          <p:nvSpPr>
            <p:cNvPr id="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467544" y="1160165"/>
            <a:ext cx="8208912" cy="3410164"/>
          </a:xfrm>
          <a:prstGeom prst="rect">
            <a:avLst/>
          </a:prstGeom>
        </p:spPr>
        <p:txBody>
          <a:bodyPr wrap="square">
            <a:spAutoFit/>
          </a:bodyPr>
          <a:lstStyle/>
          <a:p>
            <a:pPr lvl="0" eaLnBrk="0" hangingPunct="0">
              <a:lnSpc>
                <a:spcPct val="110000"/>
              </a:lnSpc>
              <a:defRPr/>
            </a:pPr>
            <a:r>
              <a:rPr lang="zh-CN" altLang="en-US" sz="2800" b="1" dirty="0">
                <a:solidFill>
                  <a:prstClr val="black"/>
                </a:solidFill>
                <a:latin typeface="楷体" panose="02010609060101010101" pitchFamily="49" charset="-122"/>
                <a:ea typeface="楷体" panose="02010609060101010101" pitchFamily="49" charset="-122"/>
                <a:sym typeface="+mn-ea"/>
              </a:rPr>
              <a:t>    本文选自</a:t>
            </a:r>
            <a:r>
              <a:rPr lang="en-US" altLang="zh-CN" sz="2800" b="1" dirty="0">
                <a:solidFill>
                  <a:prstClr val="black"/>
                </a:solidFill>
                <a:latin typeface="楷体" panose="02010609060101010101" pitchFamily="49" charset="-122"/>
                <a:ea typeface="楷体" panose="02010609060101010101" pitchFamily="49" charset="-122"/>
                <a:sym typeface="+mn-ea"/>
              </a:rPr>
              <a:t>《</a:t>
            </a:r>
            <a:r>
              <a:rPr lang="zh-CN" altLang="en-US" sz="2800" b="1" dirty="0">
                <a:solidFill>
                  <a:prstClr val="black"/>
                </a:solidFill>
                <a:latin typeface="楷体" panose="02010609060101010101" pitchFamily="49" charset="-122"/>
                <a:ea typeface="楷体" panose="02010609060101010101" pitchFamily="49" charset="-122"/>
                <a:sym typeface="+mn-ea"/>
              </a:rPr>
              <a:t>昆虫的故事</a:t>
            </a:r>
            <a:r>
              <a:rPr lang="en-US" altLang="zh-CN" sz="2800" b="1" dirty="0">
                <a:solidFill>
                  <a:prstClr val="black"/>
                </a:solidFill>
                <a:latin typeface="楷体" panose="02010609060101010101" pitchFamily="49" charset="-122"/>
                <a:ea typeface="楷体" panose="02010609060101010101" pitchFamily="49" charset="-122"/>
                <a:sym typeface="+mn-ea"/>
              </a:rPr>
              <a:t>》</a:t>
            </a:r>
            <a:r>
              <a:rPr lang="zh-CN" altLang="en-US" sz="2800" b="1" dirty="0">
                <a:solidFill>
                  <a:prstClr val="black"/>
                </a:solidFill>
                <a:latin typeface="楷体" panose="02010609060101010101" pitchFamily="49" charset="-122"/>
                <a:ea typeface="楷体" panose="02010609060101010101" pitchFamily="49" charset="-122"/>
                <a:sym typeface="+mn-ea"/>
              </a:rPr>
              <a:t>（商务印书馆</a:t>
            </a:r>
            <a:r>
              <a:rPr lang="en-US" altLang="zh-CN" sz="2800" b="1" dirty="0">
                <a:solidFill>
                  <a:prstClr val="black"/>
                </a:solidFill>
                <a:latin typeface="楷体" panose="02010609060101010101" pitchFamily="49" charset="-122"/>
                <a:ea typeface="楷体" panose="02010609060101010101" pitchFamily="49" charset="-122"/>
                <a:sym typeface="+mn-ea"/>
              </a:rPr>
              <a:t>1956</a:t>
            </a:r>
            <a:r>
              <a:rPr lang="zh-CN" altLang="en-US" sz="2800" b="1" dirty="0">
                <a:solidFill>
                  <a:prstClr val="black"/>
                </a:solidFill>
                <a:latin typeface="楷体" panose="02010609060101010101" pitchFamily="49" charset="-122"/>
                <a:ea typeface="楷体" panose="02010609060101010101" pitchFamily="49" charset="-122"/>
                <a:sym typeface="+mn-ea"/>
              </a:rPr>
              <a:t>年版）。王大文译。有删改。</a:t>
            </a:r>
            <a:r>
              <a:rPr lang="en-US" altLang="zh-CN" sz="2800" b="1" dirty="0">
                <a:solidFill>
                  <a:prstClr val="black"/>
                </a:solidFill>
                <a:latin typeface="楷体" panose="02010609060101010101" pitchFamily="49" charset="-122"/>
                <a:ea typeface="楷体" panose="02010609060101010101" pitchFamily="49" charset="-122"/>
                <a:sym typeface="+mn-ea"/>
              </a:rPr>
              <a:t>《</a:t>
            </a:r>
            <a:r>
              <a:rPr lang="zh-CN" altLang="en-US" sz="2800" b="1" dirty="0">
                <a:solidFill>
                  <a:prstClr val="black"/>
                </a:solidFill>
                <a:latin typeface="楷体" panose="02010609060101010101" pitchFamily="49" charset="-122"/>
                <a:ea typeface="楷体" panose="02010609060101010101" pitchFamily="49" charset="-122"/>
                <a:sym typeface="+mn-ea"/>
              </a:rPr>
              <a:t>蝉</a:t>
            </a:r>
            <a:r>
              <a:rPr lang="en-US" altLang="zh-CN" sz="2800" b="1" dirty="0">
                <a:solidFill>
                  <a:prstClr val="black"/>
                </a:solidFill>
                <a:latin typeface="楷体" panose="02010609060101010101" pitchFamily="49" charset="-122"/>
                <a:ea typeface="楷体" panose="02010609060101010101" pitchFamily="49" charset="-122"/>
                <a:sym typeface="+mn-ea"/>
              </a:rPr>
              <a:t>》</a:t>
            </a:r>
            <a:r>
              <a:rPr lang="zh-CN" altLang="en-US" sz="2800" b="1" dirty="0">
                <a:solidFill>
                  <a:prstClr val="black"/>
                </a:solidFill>
                <a:latin typeface="楷体" panose="02010609060101010101" pitchFamily="49" charset="-122"/>
                <a:ea typeface="楷体" panose="02010609060101010101" pitchFamily="49" charset="-122"/>
                <a:sym typeface="+mn-ea"/>
              </a:rPr>
              <a:t>是一篇事物说明文（科学小品），实质上是科学观察笔记、考察报告，属于科学著作的范畴。蝉是大自然中一种极普通的昆虫，作者对蝉做了长期、大量、细致的实地观察，用生动有趣的文笔，向人们科学而又详尽地介绍了蝉的生活习性和生长过程。</a:t>
            </a:r>
            <a:endParaRPr lang="zh-CN" altLang="zh-CN" sz="2800" dirty="0">
              <a:solidFill>
                <a:prstClr val="black"/>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1" name="组合 1"/>
          <p:cNvGrpSpPr>
            <a:grpSpLocks/>
          </p:cNvGrpSpPr>
          <p:nvPr/>
        </p:nvGrpSpPr>
        <p:grpSpPr bwMode="auto">
          <a:xfrm>
            <a:off x="3700463" y="411163"/>
            <a:ext cx="1743075" cy="566737"/>
            <a:chOff x="3333750" y="598488"/>
            <a:chExt cx="1743075" cy="566502"/>
          </a:xfrm>
        </p:grpSpPr>
        <p:sp>
          <p:nvSpPr>
            <p:cNvPr id="15" name="圆角矩形 14"/>
            <p:cNvSpPr/>
            <p:nvPr/>
          </p:nvSpPr>
          <p:spPr>
            <a:xfrm rot="555800">
              <a:off x="4602163" y="715914"/>
              <a:ext cx="442912"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262"/>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301" name="矩形 1"/>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文学常识</a:t>
              </a:r>
            </a:p>
          </p:txBody>
        </p:sp>
      </p:grpSp>
      <p:grpSp>
        <p:nvGrpSpPr>
          <p:cNvPr id="19" name="组合 18"/>
          <p:cNvGrpSpPr>
            <a:grpSpLocks/>
          </p:cNvGrpSpPr>
          <p:nvPr/>
        </p:nvGrpSpPr>
        <p:grpSpPr bwMode="auto">
          <a:xfrm>
            <a:off x="1588" y="31750"/>
            <a:ext cx="2006600" cy="523875"/>
            <a:chOff x="70" y="-63"/>
            <a:chExt cx="3161" cy="824"/>
          </a:xfrm>
        </p:grpSpPr>
        <p:sp>
          <p:nvSpPr>
            <p:cNvPr id="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425252" y="1192560"/>
            <a:ext cx="8064896" cy="3194721"/>
          </a:xfrm>
          <a:prstGeom prst="rect">
            <a:avLst/>
          </a:prstGeom>
        </p:spPr>
        <p:txBody>
          <a:bodyPr wrap="square">
            <a:spAutoFit/>
          </a:bodyPr>
          <a:lstStyle/>
          <a:p>
            <a:pPr lvl="0" indent="457200" algn="ctr" eaLnBrk="0" hangingPunct="0">
              <a:lnSpc>
                <a:spcPct val="120000"/>
              </a:lnSpc>
              <a:defRPr/>
            </a:pPr>
            <a:r>
              <a:rPr lang="zh-CN" altLang="zh-CN" sz="2800" dirty="0">
                <a:solidFill>
                  <a:srgbClr val="FF0000"/>
                </a:solidFill>
                <a:latin typeface="黑体" panose="02010609060101010101" pitchFamily="49" charset="-122"/>
                <a:ea typeface="黑体" panose="02010609060101010101" pitchFamily="49" charset="-122"/>
                <a:sym typeface="+mn-ea"/>
              </a:rPr>
              <a:t>科学小品文</a:t>
            </a:r>
            <a:r>
              <a:rPr lang="zh-CN" altLang="zh-CN" sz="2800" b="1" dirty="0">
                <a:solidFill>
                  <a:srgbClr val="FF0000"/>
                </a:solidFill>
                <a:latin typeface="黑体" panose="02010609060101010101" pitchFamily="49" charset="-122"/>
                <a:ea typeface="黑体" panose="02010609060101010101" pitchFamily="49" charset="-122"/>
                <a:sym typeface="+mn-ea"/>
              </a:rPr>
              <a:t>　</a:t>
            </a:r>
            <a:endParaRPr lang="en-US" altLang="zh-CN" sz="2800" b="1" dirty="0">
              <a:solidFill>
                <a:srgbClr val="FF0000"/>
              </a:solidFill>
              <a:latin typeface="黑体" panose="02010609060101010101" pitchFamily="49" charset="-122"/>
              <a:ea typeface="黑体" panose="02010609060101010101" pitchFamily="49" charset="-122"/>
              <a:sym typeface="+mn-ea"/>
            </a:endParaRPr>
          </a:p>
          <a:p>
            <a:pPr lvl="0" eaLnBrk="0" hangingPunct="0">
              <a:lnSpc>
                <a:spcPct val="120000"/>
              </a:lnSpc>
              <a:defRPr/>
            </a:pPr>
            <a:r>
              <a:rPr lang="en-US" altLang="zh-CN" sz="2800" b="1" dirty="0">
                <a:solidFill>
                  <a:prstClr val="black"/>
                </a:solidFill>
                <a:latin typeface="楷体" panose="02010609060101010101" pitchFamily="49" charset="-122"/>
                <a:ea typeface="楷体" panose="02010609060101010101" pitchFamily="49" charset="-122"/>
                <a:sym typeface="+mn-ea"/>
              </a:rPr>
              <a:t>    </a:t>
            </a:r>
            <a:r>
              <a:rPr lang="zh-CN" altLang="zh-CN" sz="2800" b="1" dirty="0">
                <a:solidFill>
                  <a:prstClr val="black"/>
                </a:solidFill>
                <a:latin typeface="楷体" panose="02010609060101010101" pitchFamily="49" charset="-122"/>
                <a:ea typeface="楷体" panose="02010609060101010101" pitchFamily="49" charset="-122"/>
                <a:sym typeface="+mn-ea"/>
              </a:rPr>
              <a:t>科学小品文是说明文的一种</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它与其他说明文的不同之处是采用了某些</a:t>
            </a:r>
            <a:r>
              <a:rPr lang="zh-CN" altLang="zh-CN" sz="2800" b="1" dirty="0">
                <a:solidFill>
                  <a:srgbClr val="FF0000"/>
                </a:solidFill>
                <a:latin typeface="楷体" panose="02010609060101010101" pitchFamily="49" charset="-122"/>
                <a:ea typeface="楷体" panose="02010609060101010101" pitchFamily="49" charset="-122"/>
                <a:sym typeface="+mn-ea"/>
              </a:rPr>
              <a:t>文学的表现手法</a:t>
            </a:r>
            <a:r>
              <a:rPr lang="zh-CN" altLang="zh-CN" sz="2800" b="1" dirty="0">
                <a:solidFill>
                  <a:prstClr val="black"/>
                </a:solidFill>
                <a:latin typeface="楷体" panose="02010609060101010101" pitchFamily="49" charset="-122"/>
                <a:ea typeface="楷体" panose="02010609060101010101" pitchFamily="49" charset="-122"/>
                <a:sym typeface="+mn-ea"/>
              </a:rPr>
              <a:t>。文学是其手段</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传播科学知识才是其目的。它短小精悍</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资料可靠</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数据确凿</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玲珑活泼</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通俗生动</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把科学融于艺术之中</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富于情趣</a:t>
            </a:r>
            <a:r>
              <a:rPr lang="zh-CN" altLang="en-US" sz="2800" b="1" dirty="0">
                <a:solidFill>
                  <a:prstClr val="black"/>
                </a:solidFill>
                <a:latin typeface="楷体" panose="02010609060101010101" pitchFamily="49" charset="-122"/>
                <a:ea typeface="楷体" panose="02010609060101010101" pitchFamily="49" charset="-122"/>
                <a:sym typeface="+mn-ea"/>
              </a:rPr>
              <a:t>，</a:t>
            </a:r>
            <a:r>
              <a:rPr lang="zh-CN" altLang="zh-CN" sz="2800" b="1" dirty="0">
                <a:solidFill>
                  <a:prstClr val="black"/>
                </a:solidFill>
                <a:latin typeface="楷体" panose="02010609060101010101" pitchFamily="49" charset="-122"/>
                <a:ea typeface="楷体" panose="02010609060101010101" pitchFamily="49" charset="-122"/>
                <a:sym typeface="+mn-ea"/>
              </a:rPr>
              <a:t>引人入胜。</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539552" y="1419622"/>
            <a:ext cx="4705555"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600" dirty="0">
                <a:solidFill>
                  <a:srgbClr val="FF0000"/>
                </a:solidFill>
                <a:latin typeface="黑体" panose="02010609060101010101" pitchFamily="49" charset="-122"/>
                <a:ea typeface="黑体" panose="02010609060101010101" pitchFamily="49" charset="-122"/>
              </a:rPr>
              <a:t>蝉</a:t>
            </a:r>
            <a:endParaRPr lang="en-US" altLang="zh-CN" sz="2600" dirty="0">
              <a:latin typeface="黑体" panose="02010609060101010101" pitchFamily="49" charset="-122"/>
              <a:ea typeface="黑体" panose="02010609060101010101" pitchFamily="49" charset="-122"/>
            </a:endParaRPr>
          </a:p>
          <a:p>
            <a:pPr eaLnBrk="1" hangingPunct="1"/>
            <a:r>
              <a:rPr lang="en-US" altLang="zh-CN" sz="2600" b="1" dirty="0">
                <a:latin typeface="楷体" pitchFamily="49" charset="-122"/>
                <a:ea typeface="楷体" pitchFamily="49" charset="-122"/>
              </a:rPr>
              <a:t>    </a:t>
            </a:r>
            <a:r>
              <a:rPr lang="zh-CN" altLang="en-US" sz="2600" b="1" dirty="0">
                <a:latin typeface="楷体" pitchFamily="49" charset="-122"/>
                <a:ea typeface="楷体" pitchFamily="49" charset="-122"/>
              </a:rPr>
              <a:t>昆虫，种类很多，雄的腹部有发音器，能连续不断发出尖锐的声音，幼虫生活在土里，吸食植物根的汁液。成虫刺吸植物的汁。</a:t>
            </a:r>
          </a:p>
        </p:txBody>
      </p:sp>
      <p:grpSp>
        <p:nvGrpSpPr>
          <p:cNvPr id="8" name="组合 7"/>
          <p:cNvGrpSpPr>
            <a:grpSpLocks/>
          </p:cNvGrpSpPr>
          <p:nvPr/>
        </p:nvGrpSpPr>
        <p:grpSpPr bwMode="auto">
          <a:xfrm>
            <a:off x="1588" y="31750"/>
            <a:ext cx="2006600" cy="523875"/>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2" name="组合 1"/>
          <p:cNvGrpSpPr>
            <a:grpSpLocks/>
          </p:cNvGrpSpPr>
          <p:nvPr/>
        </p:nvGrpSpPr>
        <p:grpSpPr bwMode="auto">
          <a:xfrm>
            <a:off x="3700463" y="492845"/>
            <a:ext cx="1743075" cy="566737"/>
            <a:chOff x="3333750" y="598488"/>
            <a:chExt cx="1743075" cy="566502"/>
          </a:xfrm>
        </p:grpSpPr>
        <p:sp>
          <p:nvSpPr>
            <p:cNvPr id="13" name="圆角矩形 12"/>
            <p:cNvSpPr/>
            <p:nvPr/>
          </p:nvSpPr>
          <p:spPr>
            <a:xfrm rot="555800">
              <a:off x="4602163" y="715914"/>
              <a:ext cx="442912"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 name="圆角矩形 13"/>
            <p:cNvSpPr/>
            <p:nvPr/>
          </p:nvSpPr>
          <p:spPr>
            <a:xfrm rot="20470821">
              <a:off x="4197350" y="722262"/>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 name="圆角矩形 14"/>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矩形 1"/>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昆虫知识</a:t>
              </a:r>
            </a:p>
          </p:txBody>
        </p:sp>
      </p:grpSp>
      <p:pic>
        <p:nvPicPr>
          <p:cNvPr id="2050" name="Picture 2" descr="https://timgsa.baidu.com/timg?image&amp;quality=80&amp;size=b9999_10000&amp;sec=1556096192951&amp;di=c63e5c18e1503a3711ca93587f2b8ed6&amp;imgtype=0&amp;src=http%3A%2F%2Fimgk.zol.com.cn%2Fdcbbs%2F10343%2Fa103424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1795969"/>
            <a:ext cx="3133234" cy="20867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43"/>
          <p:cNvSpPr>
            <a:spLocks noChangeArrowheads="1"/>
          </p:cNvSpPr>
          <p:nvPr/>
        </p:nvSpPr>
        <p:spPr bwMode="auto">
          <a:xfrm>
            <a:off x="467544" y="15636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窠</a:t>
            </a:r>
            <a:endParaRPr lang="zh-CN" altLang="en-US" u="sng" dirty="0">
              <a:solidFill>
                <a:srgbClr val="FF0000"/>
              </a:solidFill>
            </a:endParaRPr>
          </a:p>
        </p:txBody>
      </p:sp>
      <p:sp>
        <p:nvSpPr>
          <p:cNvPr id="45" name="矩形 44"/>
          <p:cNvSpPr>
            <a:spLocks noChangeArrowheads="1"/>
          </p:cNvSpPr>
          <p:nvPr/>
        </p:nvSpPr>
        <p:spPr bwMode="auto">
          <a:xfrm>
            <a:off x="610419" y="1203325"/>
            <a:ext cx="5549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kē</a:t>
            </a:r>
            <a:endParaRPr lang="zh-CN" altLang="en-US" sz="2800" dirty="0">
              <a:latin typeface="汉语拼音" panose="000B0604020202020204" pitchFamily="34" charset="0"/>
              <a:cs typeface="汉语拼音" panose="000B0604020202020204" pitchFamily="34" charset="0"/>
            </a:endParaRPr>
          </a:p>
        </p:txBody>
      </p:sp>
      <p:sp>
        <p:nvSpPr>
          <p:cNvPr id="47" name="矩形 46"/>
          <p:cNvSpPr>
            <a:spLocks noChangeArrowheads="1"/>
          </p:cNvSpPr>
          <p:nvPr/>
        </p:nvSpPr>
        <p:spPr bwMode="auto">
          <a:xfrm>
            <a:off x="2039105" y="1563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dirty="0">
                <a:solidFill>
                  <a:srgbClr val="000000"/>
                </a:solidFill>
                <a:latin typeface="楷体" pitchFamily="49" charset="-122"/>
                <a:ea typeface="楷体" pitchFamily="49" charset="-122"/>
              </a:rPr>
              <a:t>金</a:t>
            </a:r>
            <a:endParaRPr lang="zh-CN" altLang="en-US" dirty="0"/>
          </a:p>
        </p:txBody>
      </p:sp>
      <p:sp>
        <p:nvSpPr>
          <p:cNvPr id="14343" name="矩形 47"/>
          <p:cNvSpPr>
            <a:spLocks noChangeArrowheads="1"/>
          </p:cNvSpPr>
          <p:nvPr/>
        </p:nvSpPr>
        <p:spPr bwMode="auto">
          <a:xfrm>
            <a:off x="2686805" y="1563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蜣</a:t>
            </a:r>
            <a:endParaRPr lang="zh-CN" altLang="en-US" u="sng">
              <a:solidFill>
                <a:srgbClr val="FF0000"/>
              </a:solidFill>
            </a:endParaRPr>
          </a:p>
        </p:txBody>
      </p:sp>
      <p:sp>
        <p:nvSpPr>
          <p:cNvPr id="50" name="矩形 49"/>
          <p:cNvSpPr>
            <a:spLocks noChangeArrowheads="1"/>
          </p:cNvSpPr>
          <p:nvPr/>
        </p:nvSpPr>
        <p:spPr bwMode="auto">
          <a:xfrm>
            <a:off x="2543930" y="1203325"/>
            <a:ext cx="10919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qiāng</a:t>
            </a:r>
            <a:endParaRPr lang="zh-CN" altLang="en-US" sz="2800">
              <a:latin typeface="汉语拼音" panose="000B0604020202020204" pitchFamily="34" charset="0"/>
              <a:cs typeface="汉语拼音" panose="000B0604020202020204" pitchFamily="34" charset="0"/>
            </a:endParaRPr>
          </a:p>
        </p:txBody>
      </p:sp>
      <p:sp>
        <p:nvSpPr>
          <p:cNvPr id="51" name="矩形 50"/>
          <p:cNvSpPr>
            <a:spLocks noChangeArrowheads="1"/>
          </p:cNvSpPr>
          <p:nvPr/>
        </p:nvSpPr>
        <p:spPr bwMode="auto">
          <a:xfrm>
            <a:off x="5497647" y="15636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dirty="0">
                <a:solidFill>
                  <a:srgbClr val="000000"/>
                </a:solidFill>
                <a:latin typeface="楷体" pitchFamily="49" charset="-122"/>
                <a:ea typeface="楷体" pitchFamily="49" charset="-122"/>
              </a:rPr>
              <a:t>涂</a:t>
            </a:r>
            <a:endParaRPr lang="zh-CN" altLang="en-US" dirty="0"/>
          </a:p>
        </p:txBody>
      </p:sp>
      <p:sp>
        <p:nvSpPr>
          <p:cNvPr id="14346" name="矩形 51"/>
          <p:cNvSpPr>
            <a:spLocks noChangeArrowheads="1"/>
          </p:cNvSpPr>
          <p:nvPr/>
        </p:nvSpPr>
        <p:spPr bwMode="auto">
          <a:xfrm>
            <a:off x="6010633" y="156368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墁</a:t>
            </a:r>
            <a:endParaRPr lang="zh-CN" altLang="en-US" u="sng">
              <a:solidFill>
                <a:srgbClr val="FF0000"/>
              </a:solidFill>
            </a:endParaRPr>
          </a:p>
        </p:txBody>
      </p:sp>
      <p:sp>
        <p:nvSpPr>
          <p:cNvPr id="55" name="矩形 54"/>
          <p:cNvSpPr>
            <a:spLocks noChangeArrowheads="1"/>
          </p:cNvSpPr>
          <p:nvPr/>
        </p:nvSpPr>
        <p:spPr bwMode="auto">
          <a:xfrm>
            <a:off x="5866171" y="1203325"/>
            <a:ext cx="9380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màn</a:t>
            </a:r>
            <a:endParaRPr lang="zh-CN" altLang="en-US" sz="2800">
              <a:latin typeface="汉语拼音" panose="000B0604020202020204" pitchFamily="34" charset="0"/>
              <a:cs typeface="汉语拼音" panose="000B0604020202020204" pitchFamily="34" charset="0"/>
            </a:endParaRPr>
          </a:p>
        </p:txBody>
      </p:sp>
      <p:sp>
        <p:nvSpPr>
          <p:cNvPr id="14348" name="矩形 55"/>
          <p:cNvSpPr>
            <a:spLocks noChangeArrowheads="1"/>
          </p:cNvSpPr>
          <p:nvPr/>
        </p:nvSpPr>
        <p:spPr bwMode="auto">
          <a:xfrm>
            <a:off x="7114232" y="2751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穴</a:t>
            </a:r>
            <a:endParaRPr lang="zh-CN" altLang="en-US" u="sng">
              <a:solidFill>
                <a:srgbClr val="FF0000"/>
              </a:solidFill>
            </a:endParaRPr>
          </a:p>
        </p:txBody>
      </p:sp>
      <p:sp>
        <p:nvSpPr>
          <p:cNvPr id="62" name="矩形 61"/>
          <p:cNvSpPr>
            <a:spLocks noChangeArrowheads="1"/>
          </p:cNvSpPr>
          <p:nvPr/>
        </p:nvSpPr>
        <p:spPr bwMode="auto">
          <a:xfrm>
            <a:off x="2699991" y="386715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道</a:t>
            </a:r>
            <a:endParaRPr lang="zh-CN" altLang="en-US"/>
          </a:p>
        </p:txBody>
      </p:sp>
      <p:sp>
        <p:nvSpPr>
          <p:cNvPr id="63" name="矩形 62"/>
          <p:cNvSpPr>
            <a:spLocks noChangeArrowheads="1"/>
          </p:cNvSpPr>
          <p:nvPr/>
        </p:nvSpPr>
        <p:spPr bwMode="auto">
          <a:xfrm>
            <a:off x="7042795" y="2392363"/>
            <a:ext cx="7713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xué</a:t>
            </a:r>
            <a:endParaRPr lang="zh-CN" altLang="en-US" sz="2800">
              <a:latin typeface="汉语拼音" panose="000B0604020202020204" pitchFamily="34" charset="0"/>
              <a:cs typeface="汉语拼音" panose="000B0604020202020204" pitchFamily="34" charset="0"/>
            </a:endParaRPr>
          </a:p>
        </p:txBody>
      </p:sp>
      <p:sp>
        <p:nvSpPr>
          <p:cNvPr id="14351" name="矩形 63"/>
          <p:cNvSpPr>
            <a:spLocks noChangeArrowheads="1"/>
          </p:cNvSpPr>
          <p:nvPr/>
        </p:nvSpPr>
        <p:spPr bwMode="auto">
          <a:xfrm>
            <a:off x="3873872" y="2751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臃</a:t>
            </a:r>
            <a:endParaRPr lang="zh-CN" altLang="en-US" u="sng" dirty="0">
              <a:solidFill>
                <a:srgbClr val="FF0000"/>
              </a:solidFill>
            </a:endParaRPr>
          </a:p>
        </p:txBody>
      </p:sp>
      <p:sp>
        <p:nvSpPr>
          <p:cNvPr id="65" name="矩形 64"/>
          <p:cNvSpPr>
            <a:spLocks noChangeArrowheads="1"/>
          </p:cNvSpPr>
          <p:nvPr/>
        </p:nvSpPr>
        <p:spPr bwMode="auto">
          <a:xfrm>
            <a:off x="4523160" y="275113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肿</a:t>
            </a:r>
            <a:endParaRPr lang="zh-CN" altLang="en-US"/>
          </a:p>
        </p:txBody>
      </p:sp>
      <p:sp>
        <p:nvSpPr>
          <p:cNvPr id="67" name="矩形 66"/>
          <p:cNvSpPr>
            <a:spLocks noChangeArrowheads="1"/>
          </p:cNvSpPr>
          <p:nvPr/>
        </p:nvSpPr>
        <p:spPr bwMode="auto">
          <a:xfrm>
            <a:off x="3689275" y="2392363"/>
            <a:ext cx="9909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yōng</a:t>
            </a:r>
            <a:endParaRPr lang="zh-CN" altLang="en-US" sz="2800" dirty="0">
              <a:latin typeface="汉语拼音" panose="000B0604020202020204" pitchFamily="34" charset="0"/>
              <a:cs typeface="汉语拼音" panose="000B0604020202020204" pitchFamily="34" charset="0"/>
            </a:endParaRPr>
          </a:p>
        </p:txBody>
      </p:sp>
      <p:sp>
        <p:nvSpPr>
          <p:cNvPr id="14354" name="矩形 69"/>
          <p:cNvSpPr>
            <a:spLocks noChangeArrowheads="1"/>
          </p:cNvSpPr>
          <p:nvPr/>
        </p:nvSpPr>
        <p:spPr bwMode="auto">
          <a:xfrm>
            <a:off x="6555755" y="3867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轧</a:t>
            </a:r>
            <a:endParaRPr lang="zh-CN" altLang="en-US" u="sng" dirty="0">
              <a:solidFill>
                <a:srgbClr val="FF0000"/>
              </a:solidFill>
            </a:endParaRPr>
          </a:p>
        </p:txBody>
      </p:sp>
      <p:sp>
        <p:nvSpPr>
          <p:cNvPr id="71" name="矩形 70"/>
          <p:cNvSpPr>
            <a:spLocks noChangeArrowheads="1"/>
          </p:cNvSpPr>
          <p:nvPr/>
        </p:nvSpPr>
        <p:spPr bwMode="auto">
          <a:xfrm>
            <a:off x="6628780" y="3508375"/>
            <a:ext cx="6078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yà</a:t>
            </a:r>
            <a:endParaRPr lang="zh-CN" altLang="en-US" sz="2800">
              <a:latin typeface="汉语拼音" panose="000B0604020202020204" pitchFamily="34" charset="0"/>
              <a:cs typeface="汉语拼音" panose="000B0604020202020204" pitchFamily="34" charset="0"/>
            </a:endParaRPr>
          </a:p>
        </p:txBody>
      </p:sp>
      <p:sp>
        <p:nvSpPr>
          <p:cNvPr id="14356" name="矩形 71"/>
          <p:cNvSpPr>
            <a:spLocks noChangeArrowheads="1"/>
          </p:cNvSpPr>
          <p:nvPr/>
        </p:nvSpPr>
        <p:spPr bwMode="auto">
          <a:xfrm>
            <a:off x="5463530" y="38671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蚋</a:t>
            </a:r>
            <a:endParaRPr lang="zh-CN" altLang="en-US" u="sng">
              <a:solidFill>
                <a:srgbClr val="FF0000"/>
              </a:solidFill>
            </a:endParaRPr>
          </a:p>
        </p:txBody>
      </p:sp>
      <p:sp>
        <p:nvSpPr>
          <p:cNvPr id="73" name="矩形 72"/>
          <p:cNvSpPr>
            <a:spLocks noChangeArrowheads="1"/>
          </p:cNvSpPr>
          <p:nvPr/>
        </p:nvSpPr>
        <p:spPr bwMode="auto">
          <a:xfrm>
            <a:off x="5463530" y="3508375"/>
            <a:ext cx="6383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ruì</a:t>
            </a:r>
            <a:endParaRPr lang="zh-CN" altLang="en-US" sz="2800" dirty="0">
              <a:latin typeface="汉语拼音" panose="000B0604020202020204" pitchFamily="34" charset="0"/>
              <a:cs typeface="汉语拼音" panose="000B0604020202020204" pitchFamily="34" charset="0"/>
            </a:endParaRPr>
          </a:p>
        </p:txBody>
      </p:sp>
      <p:sp>
        <p:nvSpPr>
          <p:cNvPr id="14358" name="矩形 73"/>
          <p:cNvSpPr>
            <a:spLocks noChangeArrowheads="1"/>
          </p:cNvSpPr>
          <p:nvPr/>
        </p:nvSpPr>
        <p:spPr bwMode="auto">
          <a:xfrm>
            <a:off x="539552" y="2751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孵</a:t>
            </a:r>
            <a:endParaRPr lang="zh-CN" altLang="en-US" u="sng" dirty="0">
              <a:solidFill>
                <a:srgbClr val="FF0000"/>
              </a:solidFill>
            </a:endParaRPr>
          </a:p>
        </p:txBody>
      </p:sp>
      <p:sp>
        <p:nvSpPr>
          <p:cNvPr id="75" name="矩形 74"/>
          <p:cNvSpPr>
            <a:spLocks noChangeArrowheads="1"/>
          </p:cNvSpPr>
          <p:nvPr/>
        </p:nvSpPr>
        <p:spPr bwMode="auto">
          <a:xfrm>
            <a:off x="1188839" y="27511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化</a:t>
            </a:r>
            <a:endParaRPr lang="zh-CN" altLang="en-US"/>
          </a:p>
        </p:txBody>
      </p:sp>
      <p:sp>
        <p:nvSpPr>
          <p:cNvPr id="76" name="矩形 75"/>
          <p:cNvSpPr>
            <a:spLocks noChangeArrowheads="1"/>
          </p:cNvSpPr>
          <p:nvPr/>
        </p:nvSpPr>
        <p:spPr bwMode="auto">
          <a:xfrm>
            <a:off x="539552" y="2392363"/>
            <a:ext cx="579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fū</a:t>
            </a:r>
            <a:endParaRPr lang="zh-CN" altLang="en-US" sz="2800">
              <a:latin typeface="汉语拼音" panose="000B0604020202020204" pitchFamily="34" charset="0"/>
              <a:cs typeface="汉语拼音" panose="000B0604020202020204" pitchFamily="34" charset="0"/>
            </a:endParaRPr>
          </a:p>
        </p:txBody>
      </p:sp>
      <p:sp>
        <p:nvSpPr>
          <p:cNvPr id="79" name="矩形 78"/>
          <p:cNvSpPr>
            <a:spLocks noChangeArrowheads="1"/>
          </p:cNvSpPr>
          <p:nvPr/>
        </p:nvSpPr>
        <p:spPr bwMode="auto">
          <a:xfrm>
            <a:off x="3761283" y="1563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喧</a:t>
            </a:r>
            <a:endParaRPr lang="zh-CN" altLang="en-US"/>
          </a:p>
        </p:txBody>
      </p:sp>
      <p:sp>
        <p:nvSpPr>
          <p:cNvPr id="14362" name="矩形 80"/>
          <p:cNvSpPr>
            <a:spLocks noChangeArrowheads="1"/>
          </p:cNvSpPr>
          <p:nvPr/>
        </p:nvSpPr>
        <p:spPr bwMode="auto">
          <a:xfrm>
            <a:off x="4410571" y="15636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嚣</a:t>
            </a:r>
            <a:endParaRPr lang="zh-CN" altLang="en-US" u="sng">
              <a:solidFill>
                <a:srgbClr val="FF0000"/>
              </a:solidFill>
            </a:endParaRPr>
          </a:p>
        </p:txBody>
      </p:sp>
      <p:sp>
        <p:nvSpPr>
          <p:cNvPr id="84" name="矩形 83"/>
          <p:cNvSpPr>
            <a:spLocks noChangeArrowheads="1"/>
          </p:cNvSpPr>
          <p:nvPr/>
        </p:nvSpPr>
        <p:spPr bwMode="auto">
          <a:xfrm>
            <a:off x="4266108" y="1203325"/>
            <a:ext cx="88197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xiāo</a:t>
            </a:r>
            <a:endParaRPr lang="zh-CN" altLang="en-US" sz="2800">
              <a:latin typeface="汉语拼音" panose="000B0604020202020204" pitchFamily="34" charset="0"/>
              <a:cs typeface="汉语拼音" panose="000B0604020202020204" pitchFamily="34" charset="0"/>
            </a:endParaRPr>
          </a:p>
        </p:txBody>
      </p:sp>
      <p:sp>
        <p:nvSpPr>
          <p:cNvPr id="14364" name="矩形 84"/>
          <p:cNvSpPr>
            <a:spLocks noChangeArrowheads="1"/>
          </p:cNvSpPr>
          <p:nvPr/>
        </p:nvSpPr>
        <p:spPr bwMode="auto">
          <a:xfrm>
            <a:off x="7042795" y="156368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罅</a:t>
            </a:r>
            <a:endParaRPr lang="zh-CN" altLang="en-US" u="sng">
              <a:solidFill>
                <a:srgbClr val="FF0000"/>
              </a:solidFill>
            </a:endParaRPr>
          </a:p>
        </p:txBody>
      </p:sp>
      <p:sp>
        <p:nvSpPr>
          <p:cNvPr id="86" name="矩形 85"/>
          <p:cNvSpPr>
            <a:spLocks noChangeArrowheads="1"/>
          </p:cNvSpPr>
          <p:nvPr/>
        </p:nvSpPr>
        <p:spPr bwMode="auto">
          <a:xfrm>
            <a:off x="7761932" y="15636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隙</a:t>
            </a:r>
            <a:endParaRPr lang="zh-CN" altLang="en-US"/>
          </a:p>
        </p:txBody>
      </p:sp>
      <p:sp>
        <p:nvSpPr>
          <p:cNvPr id="87" name="矩形 86"/>
          <p:cNvSpPr>
            <a:spLocks noChangeArrowheads="1"/>
          </p:cNvSpPr>
          <p:nvPr/>
        </p:nvSpPr>
        <p:spPr bwMode="auto">
          <a:xfrm>
            <a:off x="7042795" y="1203325"/>
            <a:ext cx="6799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xià</a:t>
            </a:r>
            <a:endParaRPr lang="zh-CN" altLang="en-US" sz="2800">
              <a:latin typeface="汉语拼音" panose="000B0604020202020204" pitchFamily="34" charset="0"/>
              <a:cs typeface="汉语拼音" panose="000B0604020202020204" pitchFamily="34" charset="0"/>
            </a:endParaRPr>
          </a:p>
        </p:txBody>
      </p:sp>
      <p:sp>
        <p:nvSpPr>
          <p:cNvPr id="88" name="矩形 87"/>
          <p:cNvSpPr>
            <a:spLocks noChangeArrowheads="1"/>
          </p:cNvSpPr>
          <p:nvPr/>
        </p:nvSpPr>
        <p:spPr bwMode="auto">
          <a:xfrm>
            <a:off x="2146821" y="2751138"/>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dirty="0">
                <a:solidFill>
                  <a:srgbClr val="000000"/>
                </a:solidFill>
                <a:latin typeface="楷体" pitchFamily="49" charset="-122"/>
                <a:ea typeface="楷体" pitchFamily="49" charset="-122"/>
              </a:rPr>
              <a:t>跳</a:t>
            </a:r>
            <a:endParaRPr lang="zh-CN" altLang="en-US" dirty="0"/>
          </a:p>
        </p:txBody>
      </p:sp>
      <p:sp>
        <p:nvSpPr>
          <p:cNvPr id="14368" name="矩形 88"/>
          <p:cNvSpPr>
            <a:spLocks noChangeArrowheads="1"/>
          </p:cNvSpPr>
          <p:nvPr/>
        </p:nvSpPr>
        <p:spPr bwMode="auto">
          <a:xfrm>
            <a:off x="2650058" y="27511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蚤</a:t>
            </a:r>
            <a:endParaRPr lang="zh-CN" altLang="en-US" u="sng">
              <a:solidFill>
                <a:srgbClr val="FF0000"/>
              </a:solidFill>
            </a:endParaRPr>
          </a:p>
        </p:txBody>
      </p:sp>
      <p:sp>
        <p:nvSpPr>
          <p:cNvPr id="92" name="矩形 91"/>
          <p:cNvSpPr>
            <a:spLocks noChangeArrowheads="1"/>
          </p:cNvSpPr>
          <p:nvPr/>
        </p:nvSpPr>
        <p:spPr bwMode="auto">
          <a:xfrm>
            <a:off x="2650058" y="2427288"/>
            <a:ext cx="8018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zǎo</a:t>
            </a:r>
            <a:endParaRPr lang="zh-CN" altLang="en-US" sz="2800">
              <a:latin typeface="汉语拼音" panose="000B0604020202020204" pitchFamily="34" charset="0"/>
              <a:cs typeface="汉语拼音" panose="000B0604020202020204" pitchFamily="34" charset="0"/>
            </a:endParaRPr>
          </a:p>
        </p:txBody>
      </p:sp>
      <p:sp>
        <p:nvSpPr>
          <p:cNvPr id="93" name="矩形 92"/>
          <p:cNvSpPr>
            <a:spLocks noChangeArrowheads="1"/>
          </p:cNvSpPr>
          <p:nvPr/>
        </p:nvSpPr>
        <p:spPr bwMode="auto">
          <a:xfrm>
            <a:off x="539552" y="3867150"/>
            <a:ext cx="8651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寻</a:t>
            </a:r>
            <a:endParaRPr lang="zh-CN" altLang="en-US"/>
          </a:p>
        </p:txBody>
      </p:sp>
      <p:sp>
        <p:nvSpPr>
          <p:cNvPr id="14371" name="矩形 94"/>
          <p:cNvSpPr>
            <a:spLocks noChangeArrowheads="1"/>
          </p:cNvSpPr>
          <p:nvPr/>
        </p:nvSpPr>
        <p:spPr bwMode="auto">
          <a:xfrm>
            <a:off x="1188839" y="3867150"/>
            <a:ext cx="86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觅</a:t>
            </a:r>
            <a:endParaRPr lang="zh-CN" altLang="en-US" u="sng">
              <a:solidFill>
                <a:srgbClr val="FF0000"/>
              </a:solidFill>
            </a:endParaRPr>
          </a:p>
        </p:txBody>
      </p:sp>
      <p:sp>
        <p:nvSpPr>
          <p:cNvPr id="96" name="矩形 95"/>
          <p:cNvSpPr>
            <a:spLocks noChangeArrowheads="1"/>
          </p:cNvSpPr>
          <p:nvPr/>
        </p:nvSpPr>
        <p:spPr bwMode="auto">
          <a:xfrm>
            <a:off x="1260277" y="3508375"/>
            <a:ext cx="609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mì</a:t>
            </a:r>
            <a:endParaRPr lang="zh-CN" altLang="en-US" sz="2800">
              <a:latin typeface="汉语拼音" panose="000B0604020202020204" pitchFamily="34" charset="0"/>
              <a:cs typeface="汉语拼音" panose="000B0604020202020204" pitchFamily="34" charset="0"/>
            </a:endParaRPr>
          </a:p>
        </p:txBody>
      </p:sp>
      <p:sp>
        <p:nvSpPr>
          <p:cNvPr id="99" name="矩形 98"/>
          <p:cNvSpPr>
            <a:spLocks noChangeArrowheads="1"/>
          </p:cNvSpPr>
          <p:nvPr/>
        </p:nvSpPr>
        <p:spPr bwMode="auto">
          <a:xfrm>
            <a:off x="5505808" y="2751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车</a:t>
            </a:r>
            <a:endParaRPr lang="zh-CN" altLang="en-US"/>
          </a:p>
        </p:txBody>
      </p:sp>
      <p:sp>
        <p:nvSpPr>
          <p:cNvPr id="14374" name="矩形 100"/>
          <p:cNvSpPr>
            <a:spLocks noChangeArrowheads="1"/>
          </p:cNvSpPr>
          <p:nvPr/>
        </p:nvSpPr>
        <p:spPr bwMode="auto">
          <a:xfrm>
            <a:off x="6010633" y="27511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辙</a:t>
            </a:r>
            <a:endParaRPr lang="zh-CN" altLang="en-US" u="sng">
              <a:solidFill>
                <a:srgbClr val="FF0000"/>
              </a:solidFill>
            </a:endParaRPr>
          </a:p>
        </p:txBody>
      </p:sp>
      <p:sp>
        <p:nvSpPr>
          <p:cNvPr id="103" name="矩形 102"/>
          <p:cNvSpPr>
            <a:spLocks noChangeArrowheads="1"/>
          </p:cNvSpPr>
          <p:nvPr/>
        </p:nvSpPr>
        <p:spPr bwMode="auto">
          <a:xfrm>
            <a:off x="6010633" y="2392363"/>
            <a:ext cx="7729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zhé</a:t>
            </a:r>
            <a:endParaRPr lang="zh-CN" altLang="en-US" sz="2800">
              <a:latin typeface="汉语拼音" panose="000B0604020202020204" pitchFamily="34" charset="0"/>
              <a:cs typeface="汉语拼音" panose="000B0604020202020204" pitchFamily="34" charset="0"/>
            </a:endParaRPr>
          </a:p>
        </p:txBody>
      </p:sp>
      <p:sp>
        <p:nvSpPr>
          <p:cNvPr id="14376" name="矩形 103"/>
          <p:cNvSpPr>
            <a:spLocks noChangeArrowheads="1"/>
          </p:cNvSpPr>
          <p:nvPr/>
        </p:nvSpPr>
        <p:spPr bwMode="auto">
          <a:xfrm>
            <a:off x="2123728" y="3867150"/>
            <a:ext cx="86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隧</a:t>
            </a:r>
            <a:endParaRPr lang="zh-CN" altLang="en-US" u="sng" dirty="0">
              <a:solidFill>
                <a:srgbClr val="FF0000"/>
              </a:solidFill>
            </a:endParaRPr>
          </a:p>
        </p:txBody>
      </p:sp>
      <p:sp>
        <p:nvSpPr>
          <p:cNvPr id="105" name="矩形 104"/>
          <p:cNvSpPr>
            <a:spLocks noChangeArrowheads="1"/>
          </p:cNvSpPr>
          <p:nvPr/>
        </p:nvSpPr>
        <p:spPr bwMode="auto">
          <a:xfrm>
            <a:off x="7761932" y="27511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a:solidFill>
                  <a:srgbClr val="000000"/>
                </a:solidFill>
                <a:latin typeface="楷体" pitchFamily="49" charset="-122"/>
                <a:ea typeface="楷体" pitchFamily="49" charset="-122"/>
              </a:rPr>
              <a:t>道</a:t>
            </a:r>
            <a:endParaRPr lang="zh-CN" altLang="en-US"/>
          </a:p>
        </p:txBody>
      </p:sp>
      <p:sp>
        <p:nvSpPr>
          <p:cNvPr id="106" name="矩形 105"/>
          <p:cNvSpPr>
            <a:spLocks noChangeArrowheads="1"/>
          </p:cNvSpPr>
          <p:nvPr/>
        </p:nvSpPr>
        <p:spPr bwMode="auto">
          <a:xfrm>
            <a:off x="2146697" y="3508375"/>
            <a:ext cx="6415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suì</a:t>
            </a:r>
            <a:endParaRPr lang="zh-CN" altLang="en-US" sz="2800" dirty="0">
              <a:latin typeface="汉语拼音" panose="000B0604020202020204" pitchFamily="34" charset="0"/>
              <a:cs typeface="汉语拼音" panose="000B0604020202020204" pitchFamily="34" charset="0"/>
            </a:endParaRPr>
          </a:p>
        </p:txBody>
      </p:sp>
      <p:sp>
        <p:nvSpPr>
          <p:cNvPr id="107" name="矩形 106"/>
          <p:cNvSpPr>
            <a:spLocks noChangeArrowheads="1"/>
          </p:cNvSpPr>
          <p:nvPr/>
        </p:nvSpPr>
        <p:spPr bwMode="auto">
          <a:xfrm>
            <a:off x="3848472" y="3867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dirty="0">
                <a:solidFill>
                  <a:srgbClr val="000000"/>
                </a:solidFill>
                <a:latin typeface="楷体" pitchFamily="49" charset="-122"/>
                <a:ea typeface="楷体" pitchFamily="49" charset="-122"/>
              </a:rPr>
              <a:t>扒</a:t>
            </a:r>
            <a:endParaRPr lang="zh-CN" altLang="en-US" dirty="0"/>
          </a:p>
        </p:txBody>
      </p:sp>
      <p:sp>
        <p:nvSpPr>
          <p:cNvPr id="14380" name="矩形 107"/>
          <p:cNvSpPr>
            <a:spLocks noChangeArrowheads="1"/>
          </p:cNvSpPr>
          <p:nvPr/>
        </p:nvSpPr>
        <p:spPr bwMode="auto">
          <a:xfrm>
            <a:off x="4424735" y="3867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a:solidFill>
                  <a:srgbClr val="FF0000"/>
                </a:solidFill>
                <a:latin typeface="楷体" pitchFamily="49" charset="-122"/>
                <a:ea typeface="楷体" pitchFamily="49" charset="-122"/>
              </a:rPr>
              <a:t>掘</a:t>
            </a:r>
            <a:endParaRPr lang="zh-CN" altLang="en-US" u="sng">
              <a:solidFill>
                <a:srgbClr val="FF0000"/>
              </a:solidFill>
            </a:endParaRPr>
          </a:p>
        </p:txBody>
      </p:sp>
      <p:sp>
        <p:nvSpPr>
          <p:cNvPr id="109" name="矩形 108"/>
          <p:cNvSpPr>
            <a:spLocks noChangeArrowheads="1"/>
          </p:cNvSpPr>
          <p:nvPr/>
        </p:nvSpPr>
        <p:spPr bwMode="auto">
          <a:xfrm>
            <a:off x="4353297" y="3508375"/>
            <a:ext cx="7441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jué</a:t>
            </a:r>
            <a:endParaRPr lang="zh-CN" altLang="en-US" sz="2800">
              <a:latin typeface="汉语拼音" panose="000B0604020202020204" pitchFamily="34" charset="0"/>
              <a:cs typeface="汉语拼音" panose="000B0604020202020204" pitchFamily="34" charset="0"/>
            </a:endParaRPr>
          </a:p>
        </p:txBody>
      </p:sp>
      <p:sp>
        <p:nvSpPr>
          <p:cNvPr id="110" name="矩形 109"/>
          <p:cNvSpPr>
            <a:spLocks noChangeArrowheads="1"/>
          </p:cNvSpPr>
          <p:nvPr/>
        </p:nvSpPr>
        <p:spPr bwMode="auto">
          <a:xfrm>
            <a:off x="7668344" y="3508375"/>
            <a:ext cx="5902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a:solidFill>
                  <a:srgbClr val="000000"/>
                </a:solidFill>
                <a:latin typeface="汉语拼音" panose="000B0604020202020204" pitchFamily="34" charset="0"/>
                <a:ea typeface="楷体" pitchFamily="49" charset="-122"/>
                <a:cs typeface="汉语拼音" panose="000B0604020202020204" pitchFamily="34" charset="0"/>
              </a:rPr>
              <a:t>bó</a:t>
            </a:r>
            <a:endParaRPr lang="zh-CN" altLang="en-US" sz="2800">
              <a:latin typeface="汉语拼音" panose="000B0604020202020204" pitchFamily="34" charset="0"/>
              <a:cs typeface="汉语拼音" panose="000B0604020202020204" pitchFamily="34" charset="0"/>
            </a:endParaRPr>
          </a:p>
        </p:txBody>
      </p:sp>
      <p:sp>
        <p:nvSpPr>
          <p:cNvPr id="14383" name="矩形 110"/>
          <p:cNvSpPr>
            <a:spLocks noChangeArrowheads="1"/>
          </p:cNvSpPr>
          <p:nvPr/>
        </p:nvSpPr>
        <p:spPr bwMode="auto">
          <a:xfrm>
            <a:off x="7701681" y="38671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4000" u="sng" dirty="0">
                <a:solidFill>
                  <a:srgbClr val="FF0000"/>
                </a:solidFill>
                <a:latin typeface="楷体" pitchFamily="49" charset="-122"/>
                <a:ea typeface="楷体" pitchFamily="49" charset="-122"/>
              </a:rPr>
              <a:t>钹</a:t>
            </a:r>
            <a:endParaRPr lang="zh-CN" altLang="en-US" u="sng" dirty="0">
              <a:solidFill>
                <a:srgbClr val="FF0000"/>
              </a:solidFill>
            </a:endParaRPr>
          </a:p>
        </p:txBody>
      </p:sp>
      <p:grpSp>
        <p:nvGrpSpPr>
          <p:cNvPr id="56" name="组合 2"/>
          <p:cNvGrpSpPr>
            <a:grpSpLocks/>
          </p:cNvGrpSpPr>
          <p:nvPr/>
        </p:nvGrpSpPr>
        <p:grpSpPr bwMode="auto">
          <a:xfrm>
            <a:off x="515938" y="555625"/>
            <a:ext cx="1497012" cy="566738"/>
            <a:chOff x="752475" y="598488"/>
            <a:chExt cx="1497013" cy="566737"/>
          </a:xfrm>
        </p:grpSpPr>
        <p:sp>
          <p:nvSpPr>
            <p:cNvPr id="60" name="圆角矩形 59"/>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1" name="圆角矩形 60"/>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4" name="圆角矩形 63"/>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6"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读一读</a:t>
              </a:r>
            </a:p>
          </p:txBody>
        </p:sp>
      </p:grpSp>
      <p:grpSp>
        <p:nvGrpSpPr>
          <p:cNvPr id="68" name="组合 55"/>
          <p:cNvGrpSpPr>
            <a:grpSpLocks/>
          </p:cNvGrpSpPr>
          <p:nvPr/>
        </p:nvGrpSpPr>
        <p:grpSpPr bwMode="auto">
          <a:xfrm>
            <a:off x="-3175" y="-20638"/>
            <a:ext cx="2006600" cy="523876"/>
            <a:chOff x="70" y="-63"/>
            <a:chExt cx="3161" cy="824"/>
          </a:xfrm>
        </p:grpSpPr>
        <p:sp>
          <p:nvSpPr>
            <p:cNvPr id="6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7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2" name="菱形 7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blinds(horizontal)">
                                      <p:cBhvr>
                                        <p:cTn id="23" dur="500"/>
                                        <p:tgtEl>
                                          <p:spTgt spid="7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5"/>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blinds(horizontal)">
                                      <p:cBhvr>
                                        <p:cTn id="32" dur="500"/>
                                        <p:tgtEl>
                                          <p:spTgt spid="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7"/>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6"/>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6"/>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blinds(horizontal)">
                                      <p:cBhvr>
                                        <p:cTn id="49" dur="500"/>
                                        <p:tgtEl>
                                          <p:spTgt spid="75"/>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92"/>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88"/>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67"/>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blinds(horizontal)">
                                      <p:cBhvr>
                                        <p:cTn id="66" dur="500"/>
                                        <p:tgtEl>
                                          <p:spTgt spid="6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03"/>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99"/>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3"/>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5"/>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96"/>
                                        </p:tgtEl>
                                        <p:attrNameLst>
                                          <p:attrName>style.visibility</p:attrName>
                                        </p:attrNameLst>
                                      </p:cBhvr>
                                      <p:to>
                                        <p:strVal val="visible"/>
                                      </p:to>
                                    </p:set>
                                    <p:animEffect transition="in" filter="blinds(horizontal)">
                                      <p:cBhvr>
                                        <p:cTn id="87" dur="500"/>
                                        <p:tgtEl>
                                          <p:spTgt spid="9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93"/>
                                        </p:tgtEl>
                                        <p:attrNameLst>
                                          <p:attrName>style.visibility</p:attrName>
                                        </p:attrNameLst>
                                      </p:cBhvr>
                                      <p:to>
                                        <p:strVal val="visible"/>
                                      </p:to>
                                    </p:set>
                                  </p:childTnLst>
                                </p:cTn>
                              </p:par>
                            </p:childTnLst>
                          </p:cTn>
                        </p:par>
                      </p:childTnLst>
                    </p:cTn>
                  </p:par>
                  <p:par>
                    <p:cTn id="92" fill="hold" nodeType="clickPar">
                      <p:stCondLst>
                        <p:cond delay="indefinite"/>
                      </p:stCondLst>
                      <p:childTnLst>
                        <p:par>
                          <p:cTn id="93" fill="hold" nodeType="withGroup">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106"/>
                                        </p:tgtEl>
                                        <p:attrNameLst>
                                          <p:attrName>style.visibility</p:attrName>
                                        </p:attrNameLst>
                                      </p:cBhvr>
                                      <p:to>
                                        <p:strVal val="visible"/>
                                      </p:to>
                                    </p:set>
                                  </p:childTnLst>
                                </p:cTn>
                              </p:par>
                            </p:childTnLst>
                          </p:cTn>
                        </p:par>
                      </p:childTnLst>
                    </p:cTn>
                  </p:par>
                  <p:par>
                    <p:cTn id="96" fill="hold" nodeType="clickPar">
                      <p:stCondLst>
                        <p:cond delay="indefinite"/>
                      </p:stCondLst>
                      <p:childTnLst>
                        <p:par>
                          <p:cTn id="97" fill="hold" nodeType="withGroup">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62"/>
                                        </p:tgtEl>
                                        <p:attrNameLst>
                                          <p:attrName>style.visibility</p:attrName>
                                        </p:attrNameLst>
                                      </p:cBhvr>
                                      <p:to>
                                        <p:strVal val="visible"/>
                                      </p:to>
                                    </p:se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109"/>
                                        </p:tgtEl>
                                        <p:attrNameLst>
                                          <p:attrName>style.visibility</p:attrName>
                                        </p:attrNameLst>
                                      </p:cBhvr>
                                      <p:to>
                                        <p:strVal val="visible"/>
                                      </p:to>
                                    </p:se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107"/>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ntr" presetSubtype="0" fill="hold" grpId="0" nodeType="clickEffect">
                                  <p:stCondLst>
                                    <p:cond delay="0"/>
                                  </p:stCondLst>
                                  <p:childTnLst>
                                    <p:set>
                                      <p:cBhvr>
                                        <p:cTn id="111" dur="1" fill="hold">
                                          <p:stCondLst>
                                            <p:cond delay="0"/>
                                          </p:stCondLst>
                                        </p:cTn>
                                        <p:tgtEl>
                                          <p:spTgt spid="73"/>
                                        </p:tgtEl>
                                        <p:attrNameLst>
                                          <p:attrName>style.visibility</p:attrName>
                                        </p:attrNameLst>
                                      </p:cBhvr>
                                      <p:to>
                                        <p:strVal val="visible"/>
                                      </p:to>
                                    </p:se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71"/>
                                        </p:tgtEl>
                                        <p:attrNameLst>
                                          <p:attrName>style.visibility</p:attrName>
                                        </p:attrNameLst>
                                      </p:cBhvr>
                                      <p:to>
                                        <p:strVal val="visible"/>
                                      </p:to>
                                    </p:se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1" presetClass="entr" presetSubtype="0" fill="hold" grpId="0" nodeType="clickEffect">
                                  <p:stCondLst>
                                    <p:cond delay="0"/>
                                  </p:stCondLst>
                                  <p:childTnLst>
                                    <p:set>
                                      <p:cBhvr>
                                        <p:cTn id="119"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50" grpId="0"/>
      <p:bldP spid="51" grpId="0"/>
      <p:bldP spid="55" grpId="0"/>
      <p:bldP spid="62" grpId="0"/>
      <p:bldP spid="63" grpId="0"/>
      <p:bldP spid="65" grpId="0"/>
      <p:bldP spid="67" grpId="0"/>
      <p:bldP spid="71" grpId="0"/>
      <p:bldP spid="73" grpId="0"/>
      <p:bldP spid="75" grpId="0"/>
      <p:bldP spid="76" grpId="0"/>
      <p:bldP spid="79" grpId="0"/>
      <p:bldP spid="84" grpId="0"/>
      <p:bldP spid="86" grpId="0"/>
      <p:bldP spid="87" grpId="0"/>
      <p:bldP spid="88" grpId="0"/>
      <p:bldP spid="92" grpId="0"/>
      <p:bldP spid="93" grpId="0"/>
      <p:bldP spid="96" grpId="0"/>
      <p:bldP spid="99" grpId="0"/>
      <p:bldP spid="103" grpId="0"/>
      <p:bldP spid="105" grpId="0"/>
      <p:bldP spid="106" grpId="0"/>
      <p:bldP spid="107" grpId="0"/>
      <p:bldP spid="109" grpId="0"/>
      <p:bldP spid="1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a:spLocks noChangeArrowheads="1"/>
          </p:cNvSpPr>
          <p:nvPr/>
        </p:nvSpPr>
        <p:spPr bwMode="auto">
          <a:xfrm>
            <a:off x="1116013" y="1851025"/>
            <a:ext cx="3340100"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70000"/>
              </a:lnSpc>
            </a:pPr>
            <a:r>
              <a:rPr lang="zh-CN" altLang="en-US" sz="2800" b="1" dirty="0">
                <a:latin typeface="楷体" pitchFamily="49" charset="-122"/>
                <a:ea typeface="楷体" pitchFamily="49" charset="-122"/>
              </a:rPr>
              <a:t>（     ）遗留（     ）遗赠</a:t>
            </a:r>
          </a:p>
        </p:txBody>
      </p:sp>
      <p:sp>
        <p:nvSpPr>
          <p:cNvPr id="30" name="矩形 29"/>
          <p:cNvSpPr>
            <a:spLocks noChangeArrowheads="1"/>
          </p:cNvSpPr>
          <p:nvPr/>
        </p:nvSpPr>
        <p:spPr bwMode="auto">
          <a:xfrm>
            <a:off x="468313" y="2355850"/>
            <a:ext cx="5453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a:latin typeface="楷体" pitchFamily="49" charset="-122"/>
                <a:ea typeface="楷体" pitchFamily="49" charset="-122"/>
              </a:rPr>
              <a:t>遗</a:t>
            </a:r>
          </a:p>
        </p:txBody>
      </p:sp>
      <p:sp>
        <p:nvSpPr>
          <p:cNvPr id="31" name="左大括号 30"/>
          <p:cNvSpPr/>
          <p:nvPr/>
        </p:nvSpPr>
        <p:spPr>
          <a:xfrm>
            <a:off x="1042988" y="2284413"/>
            <a:ext cx="230187" cy="766762"/>
          </a:xfrm>
          <a:prstGeom prst="leftBrace">
            <a:avLst>
              <a:gd name="adj1" fmla="val 53292"/>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a:solidFill>
                <a:srgbClr val="FF0000"/>
              </a:solidFill>
            </a:endParaRPr>
          </a:p>
        </p:txBody>
      </p:sp>
      <p:sp>
        <p:nvSpPr>
          <p:cNvPr id="32" name="矩形 31"/>
          <p:cNvSpPr>
            <a:spLocks noChangeArrowheads="1"/>
          </p:cNvSpPr>
          <p:nvPr/>
        </p:nvSpPr>
        <p:spPr bwMode="auto">
          <a:xfrm>
            <a:off x="1620838" y="2022475"/>
            <a:ext cx="1223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yí</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3" name="矩形 32"/>
          <p:cNvSpPr>
            <a:spLocks noChangeArrowheads="1"/>
          </p:cNvSpPr>
          <p:nvPr/>
        </p:nvSpPr>
        <p:spPr bwMode="auto">
          <a:xfrm>
            <a:off x="1547813" y="2787650"/>
            <a:ext cx="1296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wèi</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4" name="矩形 33"/>
          <p:cNvSpPr>
            <a:spLocks noChangeArrowheads="1"/>
          </p:cNvSpPr>
          <p:nvPr/>
        </p:nvSpPr>
        <p:spPr bwMode="auto">
          <a:xfrm>
            <a:off x="5003800" y="2139950"/>
            <a:ext cx="3744913"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70000"/>
              </a:lnSpc>
            </a:pPr>
            <a:r>
              <a:rPr lang="zh-CN" altLang="en-US" sz="2800" b="1" dirty="0">
                <a:latin typeface="楷体" pitchFamily="49" charset="-122"/>
                <a:ea typeface="楷体" pitchFamily="49" charset="-122"/>
              </a:rPr>
              <a:t>（       ）薄利（       ）薄荷</a:t>
            </a:r>
          </a:p>
        </p:txBody>
      </p:sp>
      <p:sp>
        <p:nvSpPr>
          <p:cNvPr id="35" name="矩形 34"/>
          <p:cNvSpPr>
            <a:spLocks noChangeArrowheads="1"/>
          </p:cNvSpPr>
          <p:nvPr/>
        </p:nvSpPr>
        <p:spPr bwMode="auto">
          <a:xfrm>
            <a:off x="4284663" y="2211388"/>
            <a:ext cx="5453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800" b="1">
                <a:latin typeface="楷体" pitchFamily="49" charset="-122"/>
                <a:ea typeface="楷体" pitchFamily="49" charset="-122"/>
              </a:rPr>
              <a:t>薄</a:t>
            </a:r>
          </a:p>
        </p:txBody>
      </p:sp>
      <p:sp>
        <p:nvSpPr>
          <p:cNvPr id="36" name="左大括号 35"/>
          <p:cNvSpPr/>
          <p:nvPr/>
        </p:nvSpPr>
        <p:spPr>
          <a:xfrm>
            <a:off x="4903788" y="1851025"/>
            <a:ext cx="242887" cy="1655763"/>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800" dirty="0"/>
          </a:p>
        </p:txBody>
      </p:sp>
      <p:sp>
        <p:nvSpPr>
          <p:cNvPr id="37" name="矩形 36"/>
          <p:cNvSpPr>
            <a:spLocks noChangeArrowheads="1"/>
          </p:cNvSpPr>
          <p:nvPr/>
        </p:nvSpPr>
        <p:spPr bwMode="auto">
          <a:xfrm>
            <a:off x="5608638" y="2335907"/>
            <a:ext cx="1339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bó</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8" name="矩形 37"/>
          <p:cNvSpPr>
            <a:spLocks noChangeArrowheads="1"/>
          </p:cNvSpPr>
          <p:nvPr/>
        </p:nvSpPr>
        <p:spPr bwMode="auto">
          <a:xfrm>
            <a:off x="5608638" y="3052763"/>
            <a:ext cx="1387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bò</a:t>
            </a:r>
            <a:endParaRPr lang="zh-CN" altLang="en-US"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15374" name="矩形 22"/>
          <p:cNvSpPr>
            <a:spLocks noChangeArrowheads="1"/>
          </p:cNvSpPr>
          <p:nvPr/>
        </p:nvSpPr>
        <p:spPr bwMode="auto">
          <a:xfrm>
            <a:off x="5076825" y="1492250"/>
            <a:ext cx="2895344" cy="70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70000"/>
              </a:lnSpc>
            </a:pPr>
            <a:r>
              <a:rPr lang="zh-CN" altLang="en-US" sz="2800" b="1" dirty="0">
                <a:latin typeface="楷体" pitchFamily="49" charset="-122"/>
                <a:ea typeface="楷体" pitchFamily="49" charset="-122"/>
              </a:rPr>
              <a:t>（       ）薄饼</a:t>
            </a:r>
          </a:p>
        </p:txBody>
      </p:sp>
      <p:sp>
        <p:nvSpPr>
          <p:cNvPr id="24" name="矩形 23"/>
          <p:cNvSpPr>
            <a:spLocks noChangeArrowheads="1"/>
          </p:cNvSpPr>
          <p:nvPr/>
        </p:nvSpPr>
        <p:spPr bwMode="auto">
          <a:xfrm>
            <a:off x="5608638" y="1636713"/>
            <a:ext cx="13874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báo</a:t>
            </a:r>
            <a:endParaRPr lang="zh-CN" altLang="en-US"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grpSp>
        <p:nvGrpSpPr>
          <p:cNvPr id="25" name="组合 2"/>
          <p:cNvGrpSpPr>
            <a:grpSpLocks/>
          </p:cNvGrpSpPr>
          <p:nvPr/>
        </p:nvGrpSpPr>
        <p:grpSpPr bwMode="auto">
          <a:xfrm>
            <a:off x="515938" y="555625"/>
            <a:ext cx="1497012" cy="643766"/>
            <a:chOff x="752475" y="598488"/>
            <a:chExt cx="1497013" cy="643765"/>
          </a:xfrm>
        </p:grpSpPr>
        <p:sp>
          <p:nvSpPr>
            <p:cNvPr id="26" name="圆角矩形 25"/>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圆角矩形 26"/>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9" name="矩形 1"/>
            <p:cNvSpPr>
              <a:spLocks noChangeArrowheads="1"/>
            </p:cNvSpPr>
            <p:nvPr/>
          </p:nvSpPr>
          <p:spPr bwMode="auto">
            <a:xfrm>
              <a:off x="752475" y="598488"/>
              <a:ext cx="1497013" cy="64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多音字</a:t>
              </a:r>
            </a:p>
          </p:txBody>
        </p:sp>
      </p:grpSp>
      <p:grpSp>
        <p:nvGrpSpPr>
          <p:cNvPr id="40" name="组合 55"/>
          <p:cNvGrpSpPr>
            <a:grpSpLocks/>
          </p:cNvGrpSpPr>
          <p:nvPr/>
        </p:nvGrpSpPr>
        <p:grpSpPr bwMode="auto">
          <a:xfrm>
            <a:off x="-3175" y="-20638"/>
            <a:ext cx="2006600" cy="523876"/>
            <a:chOff x="70" y="-63"/>
            <a:chExt cx="3161" cy="824"/>
          </a:xfrm>
        </p:grpSpPr>
        <p:sp>
          <p:nvSpPr>
            <p:cNvPr id="4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4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3" name="菱形 4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randombar(horizontal)">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7" grpId="0"/>
      <p:bldP spid="38" grpId="0"/>
      <p:bldP spid="24"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TotalTime>
  <Words>4719</Words>
  <Application>Microsoft Office PowerPoint</Application>
  <PresentationFormat>全屏显示(16:9)</PresentationFormat>
  <Paragraphs>287</Paragraphs>
  <Slides>42</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Arial</vt:lpstr>
      <vt:lpstr>宋体</vt:lpstr>
      <vt:lpstr>Calibri</vt:lpstr>
      <vt:lpstr>微软雅黑</vt:lpstr>
      <vt:lpstr>楷体</vt:lpstr>
      <vt:lpstr>Xingkai SC</vt:lpstr>
      <vt:lpstr>汉语拼音</vt:lpstr>
      <vt:lpstr>Times New Roman</vt:lpstr>
      <vt:lpstr>黑体</vt:lpstr>
      <vt:lpstr>Kaiti SC</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657</cp:revision>
  <dcterms:created xsi:type="dcterms:W3CDTF">2018-11-06T06:39:21Z</dcterms:created>
  <dcterms:modified xsi:type="dcterms:W3CDTF">2020-03-27T07:45:44Z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2052-11.1.0.8389</vt:lpwstr>
  </property>
</Properties>
</file>